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7"/>
  </p:notesMasterIdLst>
  <p:handoutMasterIdLst>
    <p:handoutMasterId r:id="rId38"/>
  </p:handoutMasterIdLst>
  <p:sldIdLst>
    <p:sldId id="1228" r:id="rId2"/>
    <p:sldId id="1227" r:id="rId3"/>
    <p:sldId id="1225" r:id="rId4"/>
    <p:sldId id="1229" r:id="rId5"/>
    <p:sldId id="1214" r:id="rId6"/>
    <p:sldId id="1210" r:id="rId7"/>
    <p:sldId id="1251" r:id="rId8"/>
    <p:sldId id="1253" r:id="rId9"/>
    <p:sldId id="1260" r:id="rId10"/>
    <p:sldId id="1230" r:id="rId11"/>
    <p:sldId id="1235" r:id="rId12"/>
    <p:sldId id="1254" r:id="rId13"/>
    <p:sldId id="1255" r:id="rId14"/>
    <p:sldId id="1256" r:id="rId15"/>
    <p:sldId id="1258" r:id="rId16"/>
    <p:sldId id="1257" r:id="rId17"/>
    <p:sldId id="1259" r:id="rId18"/>
    <p:sldId id="1247" r:id="rId19"/>
    <p:sldId id="1231" r:id="rId20"/>
    <p:sldId id="1261" r:id="rId21"/>
    <p:sldId id="1216" r:id="rId22"/>
    <p:sldId id="1262" r:id="rId23"/>
    <p:sldId id="1263" r:id="rId24"/>
    <p:sldId id="1243" r:id="rId25"/>
    <p:sldId id="1245" r:id="rId26"/>
    <p:sldId id="1265" r:id="rId27"/>
    <p:sldId id="1246" r:id="rId28"/>
    <p:sldId id="1264" r:id="rId29"/>
    <p:sldId id="1249" r:id="rId30"/>
    <p:sldId id="1266" r:id="rId31"/>
    <p:sldId id="1250" r:id="rId32"/>
    <p:sldId id="1267" r:id="rId33"/>
    <p:sldId id="1207" r:id="rId34"/>
    <p:sldId id="1239" r:id="rId35"/>
    <p:sldId id="1233" r:id="rId36"/>
  </p:sldIdLst>
  <p:sldSz cx="12192000" cy="6858000"/>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ie Pawlicki" initials="SP" lastIdx="16" clrIdx="0">
    <p:extLst>
      <p:ext uri="{19B8F6BF-5375-455C-9EA6-DF929625EA0E}">
        <p15:presenceInfo xmlns:p15="http://schemas.microsoft.com/office/powerpoint/2012/main" userId="S-1-5-21-3402061382-4084171735-2257980083-1447" providerId="AD"/>
      </p:ext>
    </p:extLst>
  </p:cmAuthor>
  <p:cmAuthor id="2" name="Bari Michalski" initials="BM" lastIdx="14" clrIdx="1">
    <p:extLst>
      <p:ext uri="{19B8F6BF-5375-455C-9EA6-DF929625EA0E}">
        <p15:presenceInfo xmlns:p15="http://schemas.microsoft.com/office/powerpoint/2012/main" userId="S-1-5-21-3402061382-4084171735-2257980083-1457" providerId="AD"/>
      </p:ext>
    </p:extLst>
  </p:cmAuthor>
  <p:cmAuthor id="3" name="Will Brockman" initials="WB" lastIdx="10" clrIdx="2">
    <p:extLst>
      <p:ext uri="{19B8F6BF-5375-455C-9EA6-DF929625EA0E}">
        <p15:presenceInfo xmlns:p15="http://schemas.microsoft.com/office/powerpoint/2012/main" userId="S-1-5-21-3402061382-4084171735-2257980083-1154" providerId="AD"/>
      </p:ext>
    </p:extLst>
  </p:cmAuthor>
  <p:cmAuthor id="4" name="Will Brockman" initials="WB [2]" lastIdx="1" clrIdx="3">
    <p:extLst>
      <p:ext uri="{19B8F6BF-5375-455C-9EA6-DF929625EA0E}">
        <p15:presenceInfo xmlns:p15="http://schemas.microsoft.com/office/powerpoint/2012/main" userId="Will Brock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CE"/>
    <a:srgbClr val="0A1E56"/>
    <a:srgbClr val="FFFFFF"/>
    <a:srgbClr val="F47D20"/>
    <a:srgbClr val="E5E541"/>
    <a:srgbClr val="36B88F"/>
    <a:srgbClr val="EE3B43"/>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C7099-9917-4BC3-9658-8C444A9E64C3}" v="1058" dt="2020-02-13T18:57:0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0" autoAdjust="0"/>
    <p:restoredTop sz="83683" autoAdjust="0"/>
  </p:normalViewPr>
  <p:slideViewPr>
    <p:cSldViewPr snapToGrid="0" snapToObjects="1">
      <p:cViewPr varScale="1">
        <p:scale>
          <a:sx n="95" d="100"/>
          <a:sy n="95" d="100"/>
        </p:scale>
        <p:origin x="954" y="90"/>
      </p:cViewPr>
      <p:guideLst/>
    </p:cSldViewPr>
  </p:slideViewPr>
  <p:outlineViewPr>
    <p:cViewPr>
      <p:scale>
        <a:sx n="33" d="100"/>
        <a:sy n="33" d="100"/>
      </p:scale>
      <p:origin x="0" y="-523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4" d="100"/>
          <a:sy n="84" d="100"/>
        </p:scale>
        <p:origin x="157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il Taylor" userId="30c4be35-0436-45e4-aad4-c2863e948e9d" providerId="ADAL" clId="{3DEC7099-9917-4BC3-9658-8C444A9E64C3}"/>
    <pc:docChg chg="custSel addSld modSld">
      <pc:chgData name="Mikil Taylor" userId="30c4be35-0436-45e4-aad4-c2863e948e9d" providerId="ADAL" clId="{3DEC7099-9917-4BC3-9658-8C444A9E64C3}" dt="2020-02-13T18:57:07.389" v="3302"/>
      <pc:docMkLst>
        <pc:docMk/>
      </pc:docMkLst>
      <pc:sldChg chg="modSp modAnim modNotesTx">
        <pc:chgData name="Mikil Taylor" userId="30c4be35-0436-45e4-aad4-c2863e948e9d" providerId="ADAL" clId="{3DEC7099-9917-4BC3-9658-8C444A9E64C3}" dt="2020-02-13T18:33:05.452" v="1787" actId="20577"/>
        <pc:sldMkLst>
          <pc:docMk/>
          <pc:sldMk cId="2984204161" sldId="1210"/>
        </pc:sldMkLst>
        <pc:spChg chg="mod">
          <ac:chgData name="Mikil Taylor" userId="30c4be35-0436-45e4-aad4-c2863e948e9d" providerId="ADAL" clId="{3DEC7099-9917-4BC3-9658-8C444A9E64C3}" dt="2020-02-13T18:30:47.443" v="1634" actId="20577"/>
          <ac:spMkLst>
            <pc:docMk/>
            <pc:sldMk cId="2984204161" sldId="1210"/>
            <ac:spMk id="3" creationId="{06F07F09-B8C6-448B-A3A4-664962ED6C60}"/>
          </ac:spMkLst>
        </pc:spChg>
      </pc:sldChg>
      <pc:sldChg chg="modAnim">
        <pc:chgData name="Mikil Taylor" userId="30c4be35-0436-45e4-aad4-c2863e948e9d" providerId="ADAL" clId="{3DEC7099-9917-4BC3-9658-8C444A9E64C3}" dt="2020-02-13T17:26:13.735" v="660"/>
        <pc:sldMkLst>
          <pc:docMk/>
          <pc:sldMk cId="3416880691" sldId="1225"/>
        </pc:sldMkLst>
      </pc:sldChg>
      <pc:sldChg chg="modAnim">
        <pc:chgData name="Mikil Taylor" userId="30c4be35-0436-45e4-aad4-c2863e948e9d" providerId="ADAL" clId="{3DEC7099-9917-4BC3-9658-8C444A9E64C3}" dt="2020-02-13T17:25:56.662" v="656"/>
        <pc:sldMkLst>
          <pc:docMk/>
          <pc:sldMk cId="3821126732" sldId="1227"/>
        </pc:sldMkLst>
      </pc:sldChg>
      <pc:sldChg chg="modSp">
        <pc:chgData name="Mikil Taylor" userId="30c4be35-0436-45e4-aad4-c2863e948e9d" providerId="ADAL" clId="{3DEC7099-9917-4BC3-9658-8C444A9E64C3}" dt="2020-02-13T17:24:22.855" v="649" actId="20577"/>
        <pc:sldMkLst>
          <pc:docMk/>
          <pc:sldMk cId="2305367688" sldId="1228"/>
        </pc:sldMkLst>
        <pc:spChg chg="mod">
          <ac:chgData name="Mikil Taylor" userId="30c4be35-0436-45e4-aad4-c2863e948e9d" providerId="ADAL" clId="{3DEC7099-9917-4BC3-9658-8C444A9E64C3}" dt="2020-02-13T17:24:22.855" v="649" actId="20577"/>
          <ac:spMkLst>
            <pc:docMk/>
            <pc:sldMk cId="2305367688" sldId="1228"/>
            <ac:spMk id="3" creationId="{96766868-4874-490E-8F3B-98C5CA87563B}"/>
          </ac:spMkLst>
        </pc:spChg>
      </pc:sldChg>
      <pc:sldChg chg="modNotesTx">
        <pc:chgData name="Mikil Taylor" userId="30c4be35-0436-45e4-aad4-c2863e948e9d" providerId="ADAL" clId="{3DEC7099-9917-4BC3-9658-8C444A9E64C3}" dt="2020-02-13T18:29:15.886" v="1632" actId="20577"/>
        <pc:sldMkLst>
          <pc:docMk/>
          <pc:sldMk cId="1210634433" sldId="1229"/>
        </pc:sldMkLst>
      </pc:sldChg>
      <pc:sldChg chg="modAnim modNotesTx">
        <pc:chgData name="Mikil Taylor" userId="30c4be35-0436-45e4-aad4-c2863e948e9d" providerId="ADAL" clId="{3DEC7099-9917-4BC3-9658-8C444A9E64C3}" dt="2020-02-13T18:32:49.595" v="1765" actId="20577"/>
        <pc:sldMkLst>
          <pc:docMk/>
          <pc:sldMk cId="1472243989" sldId="1230"/>
        </pc:sldMkLst>
      </pc:sldChg>
      <pc:sldChg chg="modSp modAnim modNotesTx">
        <pc:chgData name="Mikil Taylor" userId="30c4be35-0436-45e4-aad4-c2863e948e9d" providerId="ADAL" clId="{3DEC7099-9917-4BC3-9658-8C444A9E64C3}" dt="2020-02-13T18:47:00.805" v="2622" actId="20577"/>
        <pc:sldMkLst>
          <pc:docMk/>
          <pc:sldMk cId="3267015707" sldId="1231"/>
        </pc:sldMkLst>
        <pc:spChg chg="mod">
          <ac:chgData name="Mikil Taylor" userId="30c4be35-0436-45e4-aad4-c2863e948e9d" providerId="ADAL" clId="{3DEC7099-9917-4BC3-9658-8C444A9E64C3}" dt="2020-02-13T18:45:53.392" v="2352" actId="20577"/>
          <ac:spMkLst>
            <pc:docMk/>
            <pc:sldMk cId="3267015707" sldId="1231"/>
            <ac:spMk id="3" creationId="{06F07F09-B8C6-448B-A3A4-664962ED6C60}"/>
          </ac:spMkLst>
        </pc:spChg>
      </pc:sldChg>
      <pc:sldChg chg="modAnim modNotesTx">
        <pc:chgData name="Mikil Taylor" userId="30c4be35-0436-45e4-aad4-c2863e948e9d" providerId="ADAL" clId="{3DEC7099-9917-4BC3-9658-8C444A9E64C3}" dt="2020-02-13T18:36:41.415" v="1894" actId="20577"/>
        <pc:sldMkLst>
          <pc:docMk/>
          <pc:sldMk cId="2527436052" sldId="1234"/>
        </pc:sldMkLst>
      </pc:sldChg>
      <pc:sldChg chg="modAnim modNotesTx">
        <pc:chgData name="Mikil Taylor" userId="30c4be35-0436-45e4-aad4-c2863e948e9d" providerId="ADAL" clId="{3DEC7099-9917-4BC3-9658-8C444A9E64C3}" dt="2020-02-13T18:41:32.775" v="2108" actId="20577"/>
        <pc:sldMkLst>
          <pc:docMk/>
          <pc:sldMk cId="1369419622" sldId="1235"/>
        </pc:sldMkLst>
      </pc:sldChg>
      <pc:sldChg chg="modSp modAnim">
        <pc:chgData name="Mikil Taylor" userId="30c4be35-0436-45e4-aad4-c2863e948e9d" providerId="ADAL" clId="{3DEC7099-9917-4BC3-9658-8C444A9E64C3}" dt="2020-02-13T17:37:09.971" v="681"/>
        <pc:sldMkLst>
          <pc:docMk/>
          <pc:sldMk cId="1669118953" sldId="1236"/>
        </pc:sldMkLst>
        <pc:spChg chg="mod">
          <ac:chgData name="Mikil Taylor" userId="30c4be35-0436-45e4-aad4-c2863e948e9d" providerId="ADAL" clId="{3DEC7099-9917-4BC3-9658-8C444A9E64C3}" dt="2020-02-13T17:36:38.172" v="677" actId="20577"/>
          <ac:spMkLst>
            <pc:docMk/>
            <pc:sldMk cId="1669118953" sldId="1236"/>
            <ac:spMk id="3" creationId="{06F07F09-B8C6-448B-A3A4-664962ED6C60}"/>
          </ac:spMkLst>
        </pc:spChg>
      </pc:sldChg>
      <pc:sldChg chg="modAnim modNotesTx">
        <pc:chgData name="Mikil Taylor" userId="30c4be35-0436-45e4-aad4-c2863e948e9d" providerId="ADAL" clId="{3DEC7099-9917-4BC3-9658-8C444A9E64C3}" dt="2020-02-13T18:41:20.131" v="2088" actId="20577"/>
        <pc:sldMkLst>
          <pc:docMk/>
          <pc:sldMk cId="4213601860" sldId="1238"/>
        </pc:sldMkLst>
      </pc:sldChg>
      <pc:sldChg chg="modSp modNotesTx">
        <pc:chgData name="Mikil Taylor" userId="30c4be35-0436-45e4-aad4-c2863e948e9d" providerId="ADAL" clId="{3DEC7099-9917-4BC3-9658-8C444A9E64C3}" dt="2020-02-13T18:49:31.576" v="2729" actId="20577"/>
        <pc:sldMkLst>
          <pc:docMk/>
          <pc:sldMk cId="1289157712" sldId="1241"/>
        </pc:sldMkLst>
        <pc:spChg chg="mod">
          <ac:chgData name="Mikil Taylor" userId="30c4be35-0436-45e4-aad4-c2863e948e9d" providerId="ADAL" clId="{3DEC7099-9917-4BC3-9658-8C444A9E64C3}" dt="2020-02-13T18:49:06.358" v="2687" actId="20577"/>
          <ac:spMkLst>
            <pc:docMk/>
            <pc:sldMk cId="1289157712" sldId="1241"/>
            <ac:spMk id="3" creationId="{15BACEE7-0BEE-463D-A34B-703E76064884}"/>
          </ac:spMkLst>
        </pc:spChg>
      </pc:sldChg>
      <pc:sldChg chg="modNotesTx">
        <pc:chgData name="Mikil Taylor" userId="30c4be35-0436-45e4-aad4-c2863e948e9d" providerId="ADAL" clId="{3DEC7099-9917-4BC3-9658-8C444A9E64C3}" dt="2020-02-13T18:48:55.147" v="2674" actId="20577"/>
        <pc:sldMkLst>
          <pc:docMk/>
          <pc:sldMk cId="3913221778" sldId="1242"/>
        </pc:sldMkLst>
      </pc:sldChg>
      <pc:sldChg chg="modSp modAnim">
        <pc:chgData name="Mikil Taylor" userId="30c4be35-0436-45e4-aad4-c2863e948e9d" providerId="ADAL" clId="{3DEC7099-9917-4BC3-9658-8C444A9E64C3}" dt="2020-02-13T18:57:07.389" v="3302"/>
        <pc:sldMkLst>
          <pc:docMk/>
          <pc:sldMk cId="1211445169" sldId="1245"/>
        </pc:sldMkLst>
        <pc:spChg chg="mod">
          <ac:chgData name="Mikil Taylor" userId="30c4be35-0436-45e4-aad4-c2863e948e9d" providerId="ADAL" clId="{3DEC7099-9917-4BC3-9658-8C444A9E64C3}" dt="2020-02-13T18:56:53.233" v="3298" actId="313"/>
          <ac:spMkLst>
            <pc:docMk/>
            <pc:sldMk cId="1211445169" sldId="1245"/>
            <ac:spMk id="3" creationId="{15BACEE7-0BEE-463D-A34B-703E76064884}"/>
          </ac:spMkLst>
        </pc:spChg>
      </pc:sldChg>
      <pc:sldChg chg="modAnim modNotesTx">
        <pc:chgData name="Mikil Taylor" userId="30c4be35-0436-45e4-aad4-c2863e948e9d" providerId="ADAL" clId="{3DEC7099-9917-4BC3-9658-8C444A9E64C3}" dt="2020-02-13T18:44:22.367" v="2277" actId="20577"/>
        <pc:sldMkLst>
          <pc:docMk/>
          <pc:sldMk cId="2780116044" sldId="1247"/>
        </pc:sldMkLst>
      </pc:sldChg>
      <pc:sldChg chg="modAnim">
        <pc:chgData name="Mikil Taylor" userId="30c4be35-0436-45e4-aad4-c2863e948e9d" providerId="ADAL" clId="{3DEC7099-9917-4BC3-9658-8C444A9E64C3}" dt="2020-02-13T17:38:41.806" v="692"/>
        <pc:sldMkLst>
          <pc:docMk/>
          <pc:sldMk cId="2299358741" sldId="1248"/>
        </pc:sldMkLst>
      </pc:sldChg>
      <pc:sldChg chg="modSp add modAnim modNotesTx">
        <pc:chgData name="Mikil Taylor" userId="30c4be35-0436-45e4-aad4-c2863e948e9d" providerId="ADAL" clId="{3DEC7099-9917-4BC3-9658-8C444A9E64C3}" dt="2020-02-13T18:51:38.218" v="2917" actId="20577"/>
        <pc:sldMkLst>
          <pc:docMk/>
          <pc:sldMk cId="273416213" sldId="1249"/>
        </pc:sldMkLst>
        <pc:spChg chg="mod">
          <ac:chgData name="Mikil Taylor" userId="30c4be35-0436-45e4-aad4-c2863e948e9d" providerId="ADAL" clId="{3DEC7099-9917-4BC3-9658-8C444A9E64C3}" dt="2020-02-13T18:50:12.166" v="2738" actId="20577"/>
          <ac:spMkLst>
            <pc:docMk/>
            <pc:sldMk cId="273416213" sldId="1249"/>
            <ac:spMk id="2" creationId="{17E11817-B8AC-407B-9111-80B0A30BBDB3}"/>
          </ac:spMkLst>
        </pc:spChg>
        <pc:spChg chg="mod">
          <ac:chgData name="Mikil Taylor" userId="30c4be35-0436-45e4-aad4-c2863e948e9d" providerId="ADAL" clId="{3DEC7099-9917-4BC3-9658-8C444A9E64C3}" dt="2020-02-13T18:50:36.335" v="2756" actId="20577"/>
          <ac:spMkLst>
            <pc:docMk/>
            <pc:sldMk cId="273416213" sldId="1249"/>
            <ac:spMk id="3" creationId="{15BACEE7-0BEE-463D-A34B-703E76064884}"/>
          </ac:spMkLst>
        </pc:spChg>
      </pc:sldChg>
      <pc:sldChg chg="modSp add modAnim">
        <pc:chgData name="Mikil Taylor" userId="30c4be35-0436-45e4-aad4-c2863e948e9d" providerId="ADAL" clId="{3DEC7099-9917-4BC3-9658-8C444A9E64C3}" dt="2020-02-13T18:50:45.076" v="2770" actId="20577"/>
        <pc:sldMkLst>
          <pc:docMk/>
          <pc:sldMk cId="306970354" sldId="1250"/>
        </pc:sldMkLst>
        <pc:spChg chg="mod">
          <ac:chgData name="Mikil Taylor" userId="30c4be35-0436-45e4-aad4-c2863e948e9d" providerId="ADAL" clId="{3DEC7099-9917-4BC3-9658-8C444A9E64C3}" dt="2020-02-12T22:27:57.802" v="609" actId="20577"/>
          <ac:spMkLst>
            <pc:docMk/>
            <pc:sldMk cId="306970354" sldId="1250"/>
            <ac:spMk id="2" creationId="{17E11817-B8AC-407B-9111-80B0A30BBDB3}"/>
          </ac:spMkLst>
        </pc:spChg>
        <pc:spChg chg="mod">
          <ac:chgData name="Mikil Taylor" userId="30c4be35-0436-45e4-aad4-c2863e948e9d" providerId="ADAL" clId="{3DEC7099-9917-4BC3-9658-8C444A9E64C3}" dt="2020-02-13T18:50:45.076" v="2770" actId="20577"/>
          <ac:spMkLst>
            <pc:docMk/>
            <pc:sldMk cId="306970354" sldId="1250"/>
            <ac:spMk id="3" creationId="{15BACEE7-0BEE-463D-A34B-703E760648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7C1256-97AA-6343-B8AF-4C7C6639C9F3}"/>
              </a:ext>
            </a:extLst>
          </p:cNvPr>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C2DDB-F300-9341-86A2-8C433D3C5D6C}"/>
              </a:ext>
            </a:extLst>
          </p:cNvPr>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808C7BFE-B490-4848-B655-CD6831BD5E35}" type="datetimeFigureOut">
              <a:rPr lang="en-US" smtClean="0"/>
              <a:t>4/23/2020</a:t>
            </a:fld>
            <a:endParaRPr lang="en-US"/>
          </a:p>
        </p:txBody>
      </p:sp>
      <p:sp>
        <p:nvSpPr>
          <p:cNvPr id="4" name="Footer Placeholder 3">
            <a:extLst>
              <a:ext uri="{FF2B5EF4-FFF2-40B4-BE49-F238E27FC236}">
                <a16:creationId xmlns:a16="http://schemas.microsoft.com/office/drawing/2014/main" id="{8A4714A3-40FF-C740-883D-B7E74CBB4D3E}"/>
              </a:ext>
            </a:extLst>
          </p:cNvPr>
          <p:cNvSpPr>
            <a:spLocks noGrp="1"/>
          </p:cNvSpPr>
          <p:nvPr>
            <p:ph type="ftr" sz="quarter" idx="2"/>
          </p:nvPr>
        </p:nvSpPr>
        <p:spPr>
          <a:xfrm>
            <a:off x="0" y="8761413"/>
            <a:ext cx="3038475"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BBCC46-AB82-C94E-89F7-425A92900E88}"/>
              </a:ext>
            </a:extLst>
          </p:cNvPr>
          <p:cNvSpPr>
            <a:spLocks noGrp="1"/>
          </p:cNvSpPr>
          <p:nvPr>
            <p:ph type="sldNum" sz="quarter" idx="3"/>
          </p:nvPr>
        </p:nvSpPr>
        <p:spPr>
          <a:xfrm>
            <a:off x="3970338" y="8761413"/>
            <a:ext cx="3038475" cy="461962"/>
          </a:xfrm>
          <a:prstGeom prst="rect">
            <a:avLst/>
          </a:prstGeom>
        </p:spPr>
        <p:txBody>
          <a:bodyPr vert="horz" lIns="91440" tIns="45720" rIns="91440" bIns="45720" rtlCol="0" anchor="b"/>
          <a:lstStyle>
            <a:lvl1pPr algn="r">
              <a:defRPr sz="1200"/>
            </a:lvl1pPr>
          </a:lstStyle>
          <a:p>
            <a:fld id="{78849A70-4800-464B-BE25-54762398E10B}" type="slidenum">
              <a:rPr lang="en-US" smtClean="0"/>
              <a:t>‹#›</a:t>
            </a:fld>
            <a:endParaRPr lang="en-US"/>
          </a:p>
        </p:txBody>
      </p:sp>
    </p:spTree>
    <p:extLst>
      <p:ext uri="{BB962C8B-B14F-4D97-AF65-F5344CB8AC3E}">
        <p14:creationId xmlns:p14="http://schemas.microsoft.com/office/powerpoint/2010/main" val="3302426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27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2770"/>
          </a:xfrm>
          <a:prstGeom prst="rect">
            <a:avLst/>
          </a:prstGeom>
        </p:spPr>
        <p:txBody>
          <a:bodyPr vert="horz" lIns="91440" tIns="45720" rIns="91440" bIns="45720" rtlCol="0"/>
          <a:lstStyle>
            <a:lvl1pPr algn="r">
              <a:defRPr sz="1200"/>
            </a:lvl1pPr>
          </a:lstStyle>
          <a:p>
            <a:fld id="{B8B7DAF0-CE70-4A2E-96F6-2EE76DB413F5}" type="datetimeFigureOut">
              <a:rPr lang="en-US" smtClean="0"/>
              <a:t>4/23/2020</a:t>
            </a:fld>
            <a:endParaRPr lang="en-US"/>
          </a:p>
        </p:txBody>
      </p:sp>
      <p:sp>
        <p:nvSpPr>
          <p:cNvPr id="4" name="Slide Image Placeholder 3"/>
          <p:cNvSpPr>
            <a:spLocks noGrp="1" noRot="1" noChangeAspect="1"/>
          </p:cNvSpPr>
          <p:nvPr>
            <p:ph type="sldImg" idx="2"/>
          </p:nvPr>
        </p:nvSpPr>
        <p:spPr>
          <a:xfrm>
            <a:off x="738188" y="1152525"/>
            <a:ext cx="5534025" cy="3113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38749"/>
            <a:ext cx="5608320" cy="363170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60607"/>
            <a:ext cx="3037840" cy="46276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7"/>
            <a:ext cx="3037840" cy="462769"/>
          </a:xfrm>
          <a:prstGeom prst="rect">
            <a:avLst/>
          </a:prstGeom>
        </p:spPr>
        <p:txBody>
          <a:bodyPr vert="horz" lIns="91440" tIns="45720" rIns="91440" bIns="45720" rtlCol="0" anchor="b"/>
          <a:lstStyle>
            <a:lvl1pPr algn="r">
              <a:defRPr sz="1200"/>
            </a:lvl1pPr>
          </a:lstStyle>
          <a:p>
            <a:fld id="{D07201C4-EE5B-4861-8AD3-64A51E188395}" type="slidenum">
              <a:rPr lang="en-US" smtClean="0"/>
              <a:t>‹#›</a:t>
            </a:fld>
            <a:endParaRPr lang="en-US"/>
          </a:p>
        </p:txBody>
      </p:sp>
    </p:spTree>
    <p:extLst>
      <p:ext uri="{BB962C8B-B14F-4D97-AF65-F5344CB8AC3E}">
        <p14:creationId xmlns:p14="http://schemas.microsoft.com/office/powerpoint/2010/main" val="162126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cms.gov/Medicare-Physician-Supplier/Medicare-Provider-Utilization-and-Payment-Data-Phy/fs4p-t5eq/dat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a:t>
            </a:fld>
            <a:endParaRPr lang="en-US"/>
          </a:p>
        </p:txBody>
      </p:sp>
    </p:spTree>
    <p:extLst>
      <p:ext uri="{BB962C8B-B14F-4D97-AF65-F5344CB8AC3E}">
        <p14:creationId xmlns:p14="http://schemas.microsoft.com/office/powerpoint/2010/main" val="3222082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and Descriptions</a:t>
            </a:r>
          </a:p>
        </p:txBody>
      </p:sp>
      <p:sp>
        <p:nvSpPr>
          <p:cNvPr id="4" name="Slide Number Placeholder 3"/>
          <p:cNvSpPr>
            <a:spLocks noGrp="1"/>
          </p:cNvSpPr>
          <p:nvPr>
            <p:ph type="sldNum" sz="quarter" idx="5"/>
          </p:nvPr>
        </p:nvSpPr>
        <p:spPr/>
        <p:txBody>
          <a:bodyPr/>
          <a:lstStyle/>
          <a:p>
            <a:fld id="{D07201C4-EE5B-4861-8AD3-64A51E188395}" type="slidenum">
              <a:rPr lang="en-US" smtClean="0"/>
              <a:t>12</a:t>
            </a:fld>
            <a:endParaRPr lang="en-US"/>
          </a:p>
        </p:txBody>
      </p:sp>
    </p:spTree>
    <p:extLst>
      <p:ext uri="{BB962C8B-B14F-4D97-AF65-F5344CB8AC3E}">
        <p14:creationId xmlns:p14="http://schemas.microsoft.com/office/powerpoint/2010/main" val="63930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and Descriptions</a:t>
            </a:r>
          </a:p>
        </p:txBody>
      </p:sp>
      <p:sp>
        <p:nvSpPr>
          <p:cNvPr id="4" name="Slide Number Placeholder 3"/>
          <p:cNvSpPr>
            <a:spLocks noGrp="1"/>
          </p:cNvSpPr>
          <p:nvPr>
            <p:ph type="sldNum" sz="quarter" idx="5"/>
          </p:nvPr>
        </p:nvSpPr>
        <p:spPr/>
        <p:txBody>
          <a:bodyPr/>
          <a:lstStyle/>
          <a:p>
            <a:fld id="{D07201C4-EE5B-4861-8AD3-64A51E188395}" type="slidenum">
              <a:rPr lang="en-US" smtClean="0"/>
              <a:t>13</a:t>
            </a:fld>
            <a:endParaRPr lang="en-US"/>
          </a:p>
        </p:txBody>
      </p:sp>
    </p:spTree>
    <p:extLst>
      <p:ext uri="{BB962C8B-B14F-4D97-AF65-F5344CB8AC3E}">
        <p14:creationId xmlns:p14="http://schemas.microsoft.com/office/powerpoint/2010/main" val="3637015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https://data.cms.gov/Medicare-Physician-Supplier/Medicare-Provider-Utilization-and-Payment-Data-Phy/fs4p-t5eq/data</a:t>
            </a:r>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14</a:t>
            </a:fld>
            <a:endParaRPr lang="en-US"/>
          </a:p>
        </p:txBody>
      </p:sp>
    </p:spTree>
    <p:extLst>
      <p:ext uri="{BB962C8B-B14F-4D97-AF65-F5344CB8AC3E}">
        <p14:creationId xmlns:p14="http://schemas.microsoft.com/office/powerpoint/2010/main" val="232300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15</a:t>
            </a:fld>
            <a:endParaRPr lang="en-US"/>
          </a:p>
        </p:txBody>
      </p:sp>
    </p:spTree>
    <p:extLst>
      <p:ext uri="{BB962C8B-B14F-4D97-AF65-F5344CB8AC3E}">
        <p14:creationId xmlns:p14="http://schemas.microsoft.com/office/powerpoint/2010/main" val="208845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16</a:t>
            </a:fld>
            <a:endParaRPr lang="en-US"/>
          </a:p>
        </p:txBody>
      </p:sp>
    </p:spTree>
    <p:extLst>
      <p:ext uri="{BB962C8B-B14F-4D97-AF65-F5344CB8AC3E}">
        <p14:creationId xmlns:p14="http://schemas.microsoft.com/office/powerpoint/2010/main" val="188992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17</a:t>
            </a:fld>
            <a:endParaRPr lang="en-US"/>
          </a:p>
        </p:txBody>
      </p:sp>
    </p:spTree>
    <p:extLst>
      <p:ext uri="{BB962C8B-B14F-4D97-AF65-F5344CB8AC3E}">
        <p14:creationId xmlns:p14="http://schemas.microsoft.com/office/powerpoint/2010/main" val="280263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18</a:t>
            </a:fld>
            <a:endParaRPr lang="en-US"/>
          </a:p>
        </p:txBody>
      </p:sp>
    </p:spTree>
    <p:extLst>
      <p:ext uri="{BB962C8B-B14F-4D97-AF65-F5344CB8AC3E}">
        <p14:creationId xmlns:p14="http://schemas.microsoft.com/office/powerpoint/2010/main" val="212005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Medicare doesn’t pay for many births, or pediatrician visits</a:t>
            </a:r>
          </a:p>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19</a:t>
            </a:fld>
            <a:endParaRPr lang="en-US"/>
          </a:p>
        </p:txBody>
      </p:sp>
    </p:spTree>
    <p:extLst>
      <p:ext uri="{BB962C8B-B14F-4D97-AF65-F5344CB8AC3E}">
        <p14:creationId xmlns:p14="http://schemas.microsoft.com/office/powerpoint/2010/main" val="411198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21</a:t>
            </a:fld>
            <a:endParaRPr lang="en-US"/>
          </a:p>
        </p:txBody>
      </p:sp>
    </p:spTree>
    <p:extLst>
      <p:ext uri="{BB962C8B-B14F-4D97-AF65-F5344CB8AC3E}">
        <p14:creationId xmlns:p14="http://schemas.microsoft.com/office/powerpoint/2010/main" val="4292931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22</a:t>
            </a:fld>
            <a:endParaRPr lang="en-US"/>
          </a:p>
        </p:txBody>
      </p:sp>
    </p:spTree>
    <p:extLst>
      <p:ext uri="{BB962C8B-B14F-4D97-AF65-F5344CB8AC3E}">
        <p14:creationId xmlns:p14="http://schemas.microsoft.com/office/powerpoint/2010/main" val="259409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7201C4-EE5B-4861-8AD3-64A51E1883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39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23</a:t>
            </a:fld>
            <a:endParaRPr lang="en-US"/>
          </a:p>
        </p:txBody>
      </p:sp>
    </p:spTree>
    <p:extLst>
      <p:ext uri="{BB962C8B-B14F-4D97-AF65-F5344CB8AC3E}">
        <p14:creationId xmlns:p14="http://schemas.microsoft.com/office/powerpoint/2010/main" val="211614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25</a:t>
            </a:fld>
            <a:endParaRPr lang="en-US"/>
          </a:p>
        </p:txBody>
      </p:sp>
    </p:spTree>
    <p:extLst>
      <p:ext uri="{BB962C8B-B14F-4D97-AF65-F5344CB8AC3E}">
        <p14:creationId xmlns:p14="http://schemas.microsoft.com/office/powerpoint/2010/main" val="1835337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26</a:t>
            </a:fld>
            <a:endParaRPr lang="en-US"/>
          </a:p>
        </p:txBody>
      </p:sp>
    </p:spTree>
    <p:extLst>
      <p:ext uri="{BB962C8B-B14F-4D97-AF65-F5344CB8AC3E}">
        <p14:creationId xmlns:p14="http://schemas.microsoft.com/office/powerpoint/2010/main" val="2581354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27</a:t>
            </a:fld>
            <a:endParaRPr lang="en-US"/>
          </a:p>
        </p:txBody>
      </p:sp>
    </p:spTree>
    <p:extLst>
      <p:ext uri="{BB962C8B-B14F-4D97-AF65-F5344CB8AC3E}">
        <p14:creationId xmlns:p14="http://schemas.microsoft.com/office/powerpoint/2010/main" val="2398593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29</a:t>
            </a:fld>
            <a:endParaRPr lang="en-US"/>
          </a:p>
        </p:txBody>
      </p:sp>
    </p:spTree>
    <p:extLst>
      <p:ext uri="{BB962C8B-B14F-4D97-AF65-F5344CB8AC3E}">
        <p14:creationId xmlns:p14="http://schemas.microsoft.com/office/powerpoint/2010/main" val="955630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30</a:t>
            </a:fld>
            <a:endParaRPr lang="en-US"/>
          </a:p>
        </p:txBody>
      </p:sp>
    </p:spTree>
    <p:extLst>
      <p:ext uri="{BB962C8B-B14F-4D97-AF65-F5344CB8AC3E}">
        <p14:creationId xmlns:p14="http://schemas.microsoft.com/office/powerpoint/2010/main" val="2642863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31</a:t>
            </a:fld>
            <a:endParaRPr lang="en-US"/>
          </a:p>
        </p:txBody>
      </p:sp>
    </p:spTree>
    <p:extLst>
      <p:ext uri="{BB962C8B-B14F-4D97-AF65-F5344CB8AC3E}">
        <p14:creationId xmlns:p14="http://schemas.microsoft.com/office/powerpoint/2010/main" val="70535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32</a:t>
            </a:fld>
            <a:endParaRPr lang="en-US"/>
          </a:p>
        </p:txBody>
      </p:sp>
    </p:spTree>
    <p:extLst>
      <p:ext uri="{BB962C8B-B14F-4D97-AF65-F5344CB8AC3E}">
        <p14:creationId xmlns:p14="http://schemas.microsoft.com/office/powerpoint/2010/main" val="130383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35</a:t>
            </a:fld>
            <a:endParaRPr lang="en-US"/>
          </a:p>
        </p:txBody>
      </p:sp>
    </p:spTree>
    <p:extLst>
      <p:ext uri="{BB962C8B-B14F-4D97-AF65-F5344CB8AC3E}">
        <p14:creationId xmlns:p14="http://schemas.microsoft.com/office/powerpoint/2010/main" val="90340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 work – farm, my house is more famous than I am (has its own Wikipedia page), writing a book, reading </a:t>
            </a:r>
          </a:p>
        </p:txBody>
      </p:sp>
      <p:sp>
        <p:nvSpPr>
          <p:cNvPr id="4" name="Slide Number Placeholder 3"/>
          <p:cNvSpPr>
            <a:spLocks noGrp="1"/>
          </p:cNvSpPr>
          <p:nvPr>
            <p:ph type="sldNum" sz="quarter" idx="5"/>
          </p:nvPr>
        </p:nvSpPr>
        <p:spPr/>
        <p:txBody>
          <a:bodyPr/>
          <a:lstStyle/>
          <a:p>
            <a:fld id="{D07201C4-EE5B-4861-8AD3-64A51E188395}" type="slidenum">
              <a:rPr lang="en-US" smtClean="0"/>
              <a:t>3</a:t>
            </a:fld>
            <a:endParaRPr lang="en-US"/>
          </a:p>
        </p:txBody>
      </p:sp>
    </p:spTree>
    <p:extLst>
      <p:ext uri="{BB962C8B-B14F-4D97-AF65-F5344CB8AC3E}">
        <p14:creationId xmlns:p14="http://schemas.microsoft.com/office/powerpoint/2010/main" val="50179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help patients understand the cost and quality of their healthcare. Where you go for care makes a big difference in terms of the cost you pay, and the quality you receive. For example, an MRI may cost you $500 at one location, and $2,000 at a different location across the street. Since most of us have high deductible plans, we end up paying that difference out of our owns pockets. We think that’s unfair, so we try to balance the scales back in favor of the patient.</a:t>
            </a:r>
          </a:p>
        </p:txBody>
      </p:sp>
      <p:sp>
        <p:nvSpPr>
          <p:cNvPr id="4" name="Slide Number Placeholder 3"/>
          <p:cNvSpPr>
            <a:spLocks noGrp="1"/>
          </p:cNvSpPr>
          <p:nvPr>
            <p:ph type="sldNum" sz="quarter" idx="5"/>
          </p:nvPr>
        </p:nvSpPr>
        <p:spPr/>
        <p:txBody>
          <a:bodyPr/>
          <a:lstStyle/>
          <a:p>
            <a:fld id="{D07201C4-EE5B-4861-8AD3-64A51E188395}" type="slidenum">
              <a:rPr lang="en-US" smtClean="0"/>
              <a:t>4</a:t>
            </a:fld>
            <a:endParaRPr lang="en-US"/>
          </a:p>
        </p:txBody>
      </p:sp>
    </p:spTree>
    <p:extLst>
      <p:ext uri="{BB962C8B-B14F-4D97-AF65-F5344CB8AC3E}">
        <p14:creationId xmlns:p14="http://schemas.microsoft.com/office/powerpoint/2010/main" val="3603882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Part A is free, Part B and D have a monthly premium </a:t>
            </a:r>
          </a:p>
          <a:p>
            <a:pPr lvl="1"/>
            <a:r>
              <a:rPr lang="en-US" dirty="0"/>
              <a:t>$70/month if you make less than $200K/year</a:t>
            </a:r>
          </a:p>
          <a:p>
            <a:pPr lvl="1"/>
            <a:endParaRPr lang="en-US" dirty="0"/>
          </a:p>
          <a:p>
            <a:pPr lvl="1"/>
            <a:r>
              <a:rPr lang="en-US" dirty="0"/>
              <a:t>Medicare advantage – private company administers benefits, and they must be at least as good as what Medicare offers (typically better)</a:t>
            </a:r>
          </a:p>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6</a:t>
            </a:fld>
            <a:endParaRPr lang="en-US"/>
          </a:p>
        </p:txBody>
      </p:sp>
    </p:spTree>
    <p:extLst>
      <p:ext uri="{BB962C8B-B14F-4D97-AF65-F5344CB8AC3E}">
        <p14:creationId xmlns:p14="http://schemas.microsoft.com/office/powerpoint/2010/main" val="341319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7</a:t>
            </a:fld>
            <a:endParaRPr lang="en-US"/>
          </a:p>
        </p:txBody>
      </p:sp>
    </p:spTree>
    <p:extLst>
      <p:ext uri="{BB962C8B-B14F-4D97-AF65-F5344CB8AC3E}">
        <p14:creationId xmlns:p14="http://schemas.microsoft.com/office/powerpoint/2010/main" val="23590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8</a:t>
            </a:fld>
            <a:endParaRPr lang="en-US"/>
          </a:p>
        </p:txBody>
      </p:sp>
    </p:spTree>
    <p:extLst>
      <p:ext uri="{BB962C8B-B14F-4D97-AF65-F5344CB8AC3E}">
        <p14:creationId xmlns:p14="http://schemas.microsoft.com/office/powerpoint/2010/main" val="321462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10</a:t>
            </a:fld>
            <a:endParaRPr lang="en-US"/>
          </a:p>
        </p:txBody>
      </p:sp>
    </p:spTree>
    <p:extLst>
      <p:ext uri="{BB962C8B-B14F-4D97-AF65-F5344CB8AC3E}">
        <p14:creationId xmlns:p14="http://schemas.microsoft.com/office/powerpoint/2010/main" val="359413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and Descriptions</a:t>
            </a:r>
          </a:p>
        </p:txBody>
      </p:sp>
      <p:sp>
        <p:nvSpPr>
          <p:cNvPr id="4" name="Slide Number Placeholder 3"/>
          <p:cNvSpPr>
            <a:spLocks noGrp="1"/>
          </p:cNvSpPr>
          <p:nvPr>
            <p:ph type="sldNum" sz="quarter" idx="5"/>
          </p:nvPr>
        </p:nvSpPr>
        <p:spPr/>
        <p:txBody>
          <a:bodyPr/>
          <a:lstStyle/>
          <a:p>
            <a:fld id="{D07201C4-EE5B-4861-8AD3-64A51E188395}" type="slidenum">
              <a:rPr lang="en-US" smtClean="0"/>
              <a:t>11</a:t>
            </a:fld>
            <a:endParaRPr lang="en-US"/>
          </a:p>
        </p:txBody>
      </p:sp>
    </p:spTree>
    <p:extLst>
      <p:ext uri="{BB962C8B-B14F-4D97-AF65-F5344CB8AC3E}">
        <p14:creationId xmlns:p14="http://schemas.microsoft.com/office/powerpoint/2010/main" val="1279759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A83781-3987-D34A-8876-23466A9B20F7}"/>
              </a:ext>
            </a:extLst>
          </p:cNvPr>
          <p:cNvPicPr>
            <a:picLocks noChangeAspect="1"/>
          </p:cNvPicPr>
          <p:nvPr userDrawn="1"/>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0"/>
            <a:ext cx="12192000" cy="1825625"/>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chemeClr val="bg1"/>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2019299"/>
            <a:ext cx="10515600" cy="4291013"/>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4E7E5AE-9742-AB46-9F04-34AFF7AE4C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847968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9E81D-49E0-4242-BFEE-04B6D290C3A2}"/>
              </a:ext>
            </a:extLst>
          </p:cNvPr>
          <p:cNvPicPr>
            <a:picLocks noChangeAspect="1"/>
          </p:cNvPicPr>
          <p:nvPr userDrawn="1"/>
        </p:nvPicPr>
        <p:blipFill>
          <a:blip r:embed="rId2"/>
          <a:stretch>
            <a:fillRect/>
          </a:stretch>
        </p:blipFill>
        <p:spPr>
          <a:xfrm>
            <a:off x="0" y="19844"/>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154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229253-B145-D341-BB96-4312F09ADB9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622BFD86-8D9F-0346-BFB1-E27162C481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330735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38F03-9221-674B-81B5-EF0AA71CE54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DD6F91C-7AD4-9B4A-990B-290BCDCFDB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412683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2D281-A50D-8E42-8289-EBC7637FEDE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9" name="Title 1">
            <a:extLst>
              <a:ext uri="{FF2B5EF4-FFF2-40B4-BE49-F238E27FC236}">
                <a16:creationId xmlns:a16="http://schemas.microsoft.com/office/drawing/2014/main" id="{55934BE3-A421-8845-8891-B7F697563F78}"/>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10" name="Content Placeholder 2">
            <a:extLst>
              <a:ext uri="{FF2B5EF4-FFF2-40B4-BE49-F238E27FC236}">
                <a16:creationId xmlns:a16="http://schemas.microsoft.com/office/drawing/2014/main" id="{93F50E25-D9EA-FD44-9E6A-3E52CC82235E}"/>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105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97B5-19BF-4845-BBDA-15EE5B87856B}"/>
              </a:ext>
            </a:extLst>
          </p:cNvPr>
          <p:cNvPicPr>
            <a:picLocks noChangeAspect="1"/>
          </p:cNvPicPr>
          <p:nvPr userDrawn="1"/>
        </p:nvPicPr>
        <p:blipFill>
          <a:blip r:embed="rId2"/>
          <a:stretch>
            <a:fillRect/>
          </a:stretch>
        </p:blipFill>
        <p:spPr>
          <a:xfrm>
            <a:off x="0" y="19844"/>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9" name="Title 1">
            <a:extLst>
              <a:ext uri="{FF2B5EF4-FFF2-40B4-BE49-F238E27FC236}">
                <a16:creationId xmlns:a16="http://schemas.microsoft.com/office/drawing/2014/main" id="{55934BE3-A421-8845-8891-B7F697563F78}"/>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10" name="Content Placeholder 2">
            <a:extLst>
              <a:ext uri="{FF2B5EF4-FFF2-40B4-BE49-F238E27FC236}">
                <a16:creationId xmlns:a16="http://schemas.microsoft.com/office/drawing/2014/main" id="{93F50E25-D9EA-FD44-9E6A-3E52CC82235E}"/>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80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57495-79A3-9548-B9B2-E0CB86A5A1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DD6F91C-7AD4-9B4A-990B-290BCDCFDB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175753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BFEB-2742-794F-88BA-8A0760CAA8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69231D-784B-444C-AFEA-EAEA653718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8151A0-57C2-BB4A-AD53-6DA99D6615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B75EDA-F054-E545-BAA6-7E1D3E6BB1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481994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11F4-6446-5B42-A5DC-1BD2A5EBD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269AF-922A-3942-B756-59A0AB934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D01ADE92-3F49-2C4C-AC64-06A27EDF98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157130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0AF7-5210-D943-8581-7760E675CD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B71BD4-F173-5B47-BA14-2867A615F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84E0C9-2C96-994D-9EBD-D236D64C2F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83E8E-9FEF-1248-90D4-DD7FCFE18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58825A-063C-3C4D-B738-ED9954D19C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44760FA1-9F6D-3641-8CA7-576C09D22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98224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B293-23A0-0843-B55F-A358288EE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612A93-F3B2-CD40-8ABE-64D4913E87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4FA4C9-F3DE-E84F-B895-E3DC6E71B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8" name="Picture 7">
            <a:extLst>
              <a:ext uri="{FF2B5EF4-FFF2-40B4-BE49-F238E27FC236}">
                <a16:creationId xmlns:a16="http://schemas.microsoft.com/office/drawing/2014/main" id="{AD35AC81-7E60-DA44-A3E6-1D245CA363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407153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AC0C-35C0-564B-A2B6-3D2740003FC6}"/>
              </a:ext>
            </a:extLst>
          </p:cNvPr>
          <p:cNvPicPr>
            <a:picLocks noChangeAspect="1"/>
          </p:cNvPicPr>
          <p:nvPr userDrawn="1"/>
        </p:nvPicPr>
        <p:blipFill>
          <a:blip r:embed="rId2"/>
          <a:stretch>
            <a:fillRect/>
          </a:stretch>
        </p:blipFill>
        <p:spPr>
          <a:xfrm>
            <a:off x="0" y="19844"/>
            <a:ext cx="12192000" cy="6858000"/>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rgbClr val="0A1E56"/>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2189018"/>
            <a:ext cx="10515600" cy="41593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369C6D86-9921-EC4E-95E8-415A7A833BF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2766244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695B-1ABF-9240-BBBB-C9240910E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C3DDC-A403-844C-9A32-B7894B8AA8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CF00390-F7F3-BE48-A60E-8E6E116C23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61261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rgbClr val="0A1E56"/>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1958975"/>
            <a:ext cx="10515600"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292695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67058-CFCA-D64D-96EC-59A6181D2C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chemeClr val="bg1"/>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195897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B1C1204-AC29-8147-AB81-29931165444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305427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8F8D7A-C37C-8E45-95F2-385DBE157FE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8CFB7D5D-97D5-9A49-90D3-B1EDC3A241EA}"/>
              </a:ext>
            </a:extLst>
          </p:cNvPr>
          <p:cNvSpPr>
            <a:spLocks noGrp="1"/>
          </p:cNvSpPr>
          <p:nvPr>
            <p:ph idx="1"/>
          </p:nvPr>
        </p:nvSpPr>
        <p:spPr>
          <a:xfrm>
            <a:off x="5507038" y="987425"/>
            <a:ext cx="6172200" cy="4873625"/>
          </a:xfrm>
        </p:spPr>
        <p:txBody>
          <a:bodyPr/>
          <a:lstStyle>
            <a:lvl1pPr>
              <a:defRPr sz="3200">
                <a:solidFill>
                  <a:srgbClr val="0A1E56"/>
                </a:solidFill>
              </a:defRPr>
            </a:lvl1pPr>
            <a:lvl2pPr>
              <a:defRPr sz="2800">
                <a:solidFill>
                  <a:srgbClr val="0A1E56"/>
                </a:solidFill>
              </a:defRPr>
            </a:lvl2pPr>
            <a:lvl3pPr>
              <a:defRPr sz="2400">
                <a:solidFill>
                  <a:srgbClr val="0A1E56"/>
                </a:solidFill>
              </a:defRPr>
            </a:lvl3pPr>
            <a:lvl4pPr>
              <a:defRPr sz="2000">
                <a:solidFill>
                  <a:srgbClr val="0A1E56"/>
                </a:solidFill>
              </a:defRPr>
            </a:lvl4pPr>
            <a:lvl5pPr>
              <a:defRPr sz="2000">
                <a:solidFill>
                  <a:srgbClr val="0A1E56"/>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9322BBE-6C4C-234C-B708-58E1949AE6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
        <p:nvSpPr>
          <p:cNvPr id="13" name="Title 1">
            <a:extLst>
              <a:ext uri="{FF2B5EF4-FFF2-40B4-BE49-F238E27FC236}">
                <a16:creationId xmlns:a16="http://schemas.microsoft.com/office/drawing/2014/main" id="{6DFDDF8C-111B-554B-98FB-06E461C29C01}"/>
              </a:ext>
            </a:extLst>
          </p:cNvPr>
          <p:cNvSpPr>
            <a:spLocks noGrp="1"/>
          </p:cNvSpPr>
          <p:nvPr>
            <p:ph type="title"/>
          </p:nvPr>
        </p:nvSpPr>
        <p:spPr>
          <a:xfrm>
            <a:off x="439738" y="1865286"/>
            <a:ext cx="4132262" cy="1600200"/>
          </a:xfrm>
        </p:spPr>
        <p:txBody>
          <a:bodyPr anchor="b">
            <a:noAutofit/>
          </a:bodyPr>
          <a:lstStyle>
            <a:lvl1pPr>
              <a:defRPr sz="4400" b="1">
                <a:solidFill>
                  <a:schemeClr val="bg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C02E70EF-98D5-8D4B-8D2C-3C29FD274064}"/>
              </a:ext>
            </a:extLst>
          </p:cNvPr>
          <p:cNvSpPr>
            <a:spLocks noGrp="1"/>
          </p:cNvSpPr>
          <p:nvPr>
            <p:ph type="body" sz="half" idx="2"/>
          </p:nvPr>
        </p:nvSpPr>
        <p:spPr>
          <a:xfrm>
            <a:off x="439738" y="3465486"/>
            <a:ext cx="4132262" cy="1600200"/>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675354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B9A4F8-A3A7-BB4C-AC8E-7763807E3E5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B733DB-94A0-2A48-879C-84077A6818CE}"/>
              </a:ext>
            </a:extLst>
          </p:cNvPr>
          <p:cNvSpPr>
            <a:spLocks noGrp="1"/>
          </p:cNvSpPr>
          <p:nvPr>
            <p:ph type="title"/>
          </p:nvPr>
        </p:nvSpPr>
        <p:spPr>
          <a:xfrm>
            <a:off x="439738" y="1865286"/>
            <a:ext cx="4132262" cy="1600200"/>
          </a:xfrm>
        </p:spPr>
        <p:txBody>
          <a:bodyPr anchor="b">
            <a:noAutofit/>
          </a:bodyPr>
          <a:lstStyle>
            <a:lvl1pPr>
              <a:defRPr sz="4400" b="1">
                <a:solidFill>
                  <a:srgbClr val="0A1E56"/>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CFB7D5D-97D5-9A49-90D3-B1EDC3A241EA}"/>
              </a:ext>
            </a:extLst>
          </p:cNvPr>
          <p:cNvSpPr>
            <a:spLocks noGrp="1"/>
          </p:cNvSpPr>
          <p:nvPr>
            <p:ph idx="1"/>
          </p:nvPr>
        </p:nvSpPr>
        <p:spPr>
          <a:xfrm>
            <a:off x="550703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02415A4-5049-DB40-A5DD-8CDB460F4F43}"/>
              </a:ext>
            </a:extLst>
          </p:cNvPr>
          <p:cNvSpPr>
            <a:spLocks noGrp="1"/>
          </p:cNvSpPr>
          <p:nvPr>
            <p:ph type="body" sz="half" idx="2"/>
          </p:nvPr>
        </p:nvSpPr>
        <p:spPr>
          <a:xfrm>
            <a:off x="439738" y="3465486"/>
            <a:ext cx="4132262" cy="1600200"/>
          </a:xfrm>
        </p:spPr>
        <p:txBody>
          <a:bodyPr>
            <a:normAutofit/>
          </a:bodyPr>
          <a:lstStyle>
            <a:lvl1pPr marL="0" indent="0">
              <a:buNone/>
              <a:defRPr sz="2400">
                <a:solidFill>
                  <a:srgbClr val="0A1E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a:extLst>
              <a:ext uri="{FF2B5EF4-FFF2-40B4-BE49-F238E27FC236}">
                <a16:creationId xmlns:a16="http://schemas.microsoft.com/office/drawing/2014/main" id="{19322BBE-6C4C-234C-B708-58E1949AE6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pic>
        <p:nvPicPr>
          <p:cNvPr id="9" name="Picture 8">
            <a:extLst>
              <a:ext uri="{FF2B5EF4-FFF2-40B4-BE49-F238E27FC236}">
                <a16:creationId xmlns:a16="http://schemas.microsoft.com/office/drawing/2014/main" id="{B08709FF-70B7-8D44-8B8B-B41FDD4D960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267231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413A16-A00C-1040-B71D-1C4C98A68752}"/>
              </a:ext>
            </a:extLst>
          </p:cNvPr>
          <p:cNvPicPr>
            <a:picLocks noChangeAspect="1"/>
          </p:cNvPicPr>
          <p:nvPr userDrawn="1"/>
        </p:nvPicPr>
        <p:blipFill>
          <a:blip r:embed="rId2"/>
          <a:stretch>
            <a:fillRect/>
          </a:stretch>
        </p:blipFill>
        <p:spPr>
          <a:xfrm>
            <a:off x="-1" y="-31472"/>
            <a:ext cx="12192001" cy="6920943"/>
          </a:xfrm>
          <a:prstGeom prst="rect">
            <a:avLst/>
          </a:prstGeom>
        </p:spPr>
      </p:pic>
      <p:sp>
        <p:nvSpPr>
          <p:cNvPr id="2" name="Title 1">
            <a:extLst>
              <a:ext uri="{FF2B5EF4-FFF2-40B4-BE49-F238E27FC236}">
                <a16:creationId xmlns:a16="http://schemas.microsoft.com/office/drawing/2014/main" id="{AD5B4C99-1F13-F140-A343-3F987B885000}"/>
              </a:ext>
            </a:extLst>
          </p:cNvPr>
          <p:cNvSpPr>
            <a:spLocks noGrp="1"/>
          </p:cNvSpPr>
          <p:nvPr>
            <p:ph type="title"/>
          </p:nvPr>
        </p:nvSpPr>
        <p:spPr>
          <a:xfrm>
            <a:off x="1758950" y="266840"/>
            <a:ext cx="8674100" cy="919162"/>
          </a:xfrm>
        </p:spPr>
        <p:txBody>
          <a:bodyPr anchor="b">
            <a:normAutofit/>
          </a:bodyPr>
          <a:lstStyle>
            <a:lvl1pPr algn="ctr">
              <a:defRPr sz="4400" b="1">
                <a:solidFill>
                  <a:srgbClr val="0A1E56"/>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5F8C126A-624A-7F41-A8F1-A624CFFEA6D7}"/>
              </a:ext>
            </a:extLst>
          </p:cNvPr>
          <p:cNvSpPr>
            <a:spLocks noGrp="1"/>
          </p:cNvSpPr>
          <p:nvPr>
            <p:ph idx="1"/>
          </p:nvPr>
        </p:nvSpPr>
        <p:spPr>
          <a:xfrm>
            <a:off x="1758950" y="1903415"/>
            <a:ext cx="8674100" cy="455929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E6154FD7-F478-7549-BFD6-C620DB1D368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05753" y="6387374"/>
            <a:ext cx="2180491" cy="369472"/>
          </a:xfrm>
          <a:prstGeom prst="rect">
            <a:avLst/>
          </a:prstGeom>
        </p:spPr>
      </p:pic>
    </p:spTree>
    <p:extLst>
      <p:ext uri="{BB962C8B-B14F-4D97-AF65-F5344CB8AC3E}">
        <p14:creationId xmlns:p14="http://schemas.microsoft.com/office/powerpoint/2010/main" val="363858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DBCEE5A-C91F-2045-A1FD-74FBEEFA695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F611F4-6446-5B42-A5DC-1BD2A5EBD0A5}"/>
              </a:ext>
            </a:extLst>
          </p:cNvPr>
          <p:cNvSpPr>
            <a:spLocks noGrp="1"/>
          </p:cNvSpPr>
          <p:nvPr>
            <p:ph type="ctrTitle"/>
          </p:nvPr>
        </p:nvSpPr>
        <p:spPr>
          <a:xfrm>
            <a:off x="1524000" y="854869"/>
            <a:ext cx="9144000" cy="1193800"/>
          </a:xfrm>
        </p:spPr>
        <p:txBody>
          <a:bodyPr anchor="b">
            <a:normAutofit/>
          </a:bodyPr>
          <a:lstStyle>
            <a:lvl1pPr algn="ctr">
              <a:defRPr sz="4400" b="1">
                <a:solidFill>
                  <a:srgbClr val="0A1E56"/>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E3EC2C14-1DD2-1A4A-9F1D-C6EAC8385590}"/>
              </a:ext>
            </a:extLst>
          </p:cNvPr>
          <p:cNvSpPr>
            <a:spLocks noGrp="1"/>
          </p:cNvSpPr>
          <p:nvPr>
            <p:ph idx="1"/>
          </p:nvPr>
        </p:nvSpPr>
        <p:spPr>
          <a:xfrm>
            <a:off x="838200" y="3677479"/>
            <a:ext cx="10515600" cy="27852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D72FBEF-5141-0645-BCF0-FBE35C145EF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298601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56E685-AF95-0145-8D3F-926783B9D2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637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C7166-D47B-C44F-91EA-F8F605195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411AC-347E-6E49-81DF-AD1FED00E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AB5A0-3738-DD4C-B52E-19905749E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A0E1F-C197-074D-A165-171993262E50}" type="datetimeFigureOut">
              <a:rPr lang="en-US" smtClean="0"/>
              <a:t>4/23/2020</a:t>
            </a:fld>
            <a:endParaRPr lang="en-US"/>
          </a:p>
        </p:txBody>
      </p:sp>
      <p:sp>
        <p:nvSpPr>
          <p:cNvPr id="5" name="Footer Placeholder 4">
            <a:extLst>
              <a:ext uri="{FF2B5EF4-FFF2-40B4-BE49-F238E27FC236}">
                <a16:creationId xmlns:a16="http://schemas.microsoft.com/office/drawing/2014/main" id="{BCDB8FD0-7D25-644C-B646-C56E014FA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761F45-2FEC-D94C-BFAE-305B8A8138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5FC20-8DEB-CD40-999B-89C1C46744AF}" type="slidenum">
              <a:rPr lang="en-US" smtClean="0"/>
              <a:t>‹#›</a:t>
            </a:fld>
            <a:endParaRPr lang="en-US"/>
          </a:p>
        </p:txBody>
      </p:sp>
    </p:spTree>
    <p:extLst>
      <p:ext uri="{BB962C8B-B14F-4D97-AF65-F5344CB8AC3E}">
        <p14:creationId xmlns:p14="http://schemas.microsoft.com/office/powerpoint/2010/main" val="3646008379"/>
      </p:ext>
    </p:extLst>
  </p:cSld>
  <p:clrMap bg1="lt1" tx1="dk1" bg2="lt2" tx2="dk2" accent1="accent1" accent2="accent2" accent3="accent3" accent4="accent4" accent5="accent5" accent6="accent6" hlink="hlink" folHlink="folHlink"/>
  <p:sldLayoutIdLst>
    <p:sldLayoutId id="2147483664" r:id="rId1"/>
    <p:sldLayoutId id="2147483751" r:id="rId2"/>
    <p:sldLayoutId id="2147483750" r:id="rId3"/>
    <p:sldLayoutId id="2147483747" r:id="rId4"/>
    <p:sldLayoutId id="2147483670" r:id="rId5"/>
    <p:sldLayoutId id="2147483752" r:id="rId6"/>
    <p:sldLayoutId id="2147483665" r:id="rId7"/>
    <p:sldLayoutId id="2147483749" r:id="rId8"/>
    <p:sldLayoutId id="2147483753" r:id="rId9"/>
    <p:sldLayoutId id="2147483754" r:id="rId10"/>
    <p:sldLayoutId id="2147483755" r:id="rId11"/>
    <p:sldLayoutId id="2147483758" r:id="rId12"/>
    <p:sldLayoutId id="2147483757" r:id="rId13"/>
    <p:sldLayoutId id="2147483756" r:id="rId14"/>
    <p:sldLayoutId id="2147483759" r:id="rId15"/>
    <p:sldLayoutId id="2147483666" r:id="rId16"/>
    <p:sldLayoutId id="2147483663" r:id="rId17"/>
    <p:sldLayoutId id="2147483667"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huduser.gov/portal/datasets/usps_crosswalk.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www.cms.gov/Research-Statistics-Data-and-Systems/Statistics-Trends-and-Reports/Medicare-Provider-Charge-Data/Physician-and-Other-Supplier2017"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huduser.gov/portal/datasets/usps_crosswalk.html" TargetMode="External"/><Relationship Id="rId5" Type="http://schemas.openxmlformats.org/officeDocument/2006/relationships/hyperlink" Target="https://www.cms.gov/Medicare/Medicare-Fee-for-Service-Payment/HospitalOutpatientPPS/Addendum-A-and-Addendum-B-Updates" TargetMode="External"/><Relationship Id="rId4" Type="http://schemas.openxmlformats.org/officeDocument/2006/relationships/hyperlink" Target="https://www.cms.gov/Research-Statistics-Data-and-Systems/Statistics-Trends-and-Reports/Medicare-Provider-Charge-Data/Outpatien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r>
              <a:rPr lang="en-US" dirty="0"/>
              <a:t>Mikil Taylor</a:t>
            </a:r>
          </a:p>
          <a:p>
            <a:r>
              <a:rPr lang="en-US" dirty="0"/>
              <a:t>VP of Analytics @      Healthcare Bluebook</a:t>
            </a:r>
          </a:p>
          <a:p>
            <a:endParaRPr lang="en-US" dirty="0"/>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a:xfrm>
            <a:off x="439738" y="1865285"/>
            <a:ext cx="3839299" cy="3363663"/>
          </a:xfrm>
        </p:spPr>
        <p:txBody>
          <a:bodyPr/>
          <a:lstStyle/>
          <a:p>
            <a:r>
              <a:rPr lang="en-US" dirty="0"/>
              <a:t>Medicare Payments</a:t>
            </a:r>
            <a:br>
              <a:rPr lang="en-US" dirty="0"/>
            </a:br>
            <a:endParaRPr lang="en-US" dirty="0"/>
          </a:p>
        </p:txBody>
      </p:sp>
    </p:spTree>
    <p:extLst>
      <p:ext uri="{BB962C8B-B14F-4D97-AF65-F5344CB8AC3E}">
        <p14:creationId xmlns:p14="http://schemas.microsoft.com/office/powerpoint/2010/main" val="230536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Provider Utilization File</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Covers many fees paid by Medicare to non-Hospitals for given year</a:t>
            </a:r>
          </a:p>
          <a:p>
            <a:r>
              <a:rPr lang="en-US" dirty="0"/>
              <a:t>Released annually (covers 2012-2017)</a:t>
            </a:r>
          </a:p>
          <a:p>
            <a:pPr lvl="1"/>
            <a:r>
              <a:rPr lang="en-US" dirty="0"/>
              <a:t>2018 should be released in May or June</a:t>
            </a:r>
          </a:p>
          <a:p>
            <a:r>
              <a:rPr lang="en-US" dirty="0"/>
              <a:t>Searchable by Provider, Procedure, and Location</a:t>
            </a:r>
          </a:p>
          <a:p>
            <a:r>
              <a:rPr lang="en-US" dirty="0"/>
              <a:t>Tells you the following:</a:t>
            </a:r>
          </a:p>
          <a:p>
            <a:pPr lvl="1"/>
            <a:r>
              <a:rPr lang="en-US" dirty="0"/>
              <a:t>What did this Provider do?</a:t>
            </a:r>
          </a:p>
          <a:p>
            <a:pPr lvl="1"/>
            <a:r>
              <a:rPr lang="en-US" dirty="0"/>
              <a:t>How often did they do it?</a:t>
            </a:r>
          </a:p>
          <a:p>
            <a:pPr lvl="1"/>
            <a:r>
              <a:rPr lang="en-US" dirty="0"/>
              <a:t>How much were they paid?</a:t>
            </a:r>
          </a:p>
          <a:p>
            <a:endParaRPr lang="en-US" dirty="0"/>
          </a:p>
        </p:txBody>
      </p:sp>
    </p:spTree>
    <p:extLst>
      <p:ext uri="{BB962C8B-B14F-4D97-AF65-F5344CB8AC3E}">
        <p14:creationId xmlns:p14="http://schemas.microsoft.com/office/powerpoint/2010/main" val="147224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IDs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92500" lnSpcReduction="20000"/>
          </a:bodyPr>
          <a:lstStyle/>
          <a:p>
            <a:r>
              <a:rPr lang="en-US" dirty="0"/>
              <a:t>National Provider Identifier (NPI)</a:t>
            </a:r>
          </a:p>
          <a:p>
            <a:pPr lvl="1"/>
            <a:r>
              <a:rPr lang="en-US" dirty="0"/>
              <a:t>Last Name/Organization Name</a:t>
            </a:r>
          </a:p>
          <a:p>
            <a:pPr lvl="1"/>
            <a:r>
              <a:rPr lang="en-US" dirty="0"/>
              <a:t>First Name</a:t>
            </a:r>
          </a:p>
          <a:p>
            <a:pPr lvl="1"/>
            <a:r>
              <a:rPr lang="en-US" dirty="0"/>
              <a:t>Middle Initial</a:t>
            </a:r>
          </a:p>
          <a:p>
            <a:pPr lvl="1"/>
            <a:r>
              <a:rPr lang="en-US" dirty="0"/>
              <a:t>Credentials</a:t>
            </a:r>
          </a:p>
          <a:p>
            <a:pPr lvl="1"/>
            <a:r>
              <a:rPr lang="en-US" dirty="0"/>
              <a:t>Gender</a:t>
            </a:r>
          </a:p>
          <a:p>
            <a:pPr lvl="1"/>
            <a:r>
              <a:rPr lang="en-US" dirty="0"/>
              <a:t>Entity Type (I=Individual, O=Organization)</a:t>
            </a:r>
          </a:p>
          <a:p>
            <a:pPr lvl="1"/>
            <a:r>
              <a:rPr lang="en-US" dirty="0"/>
              <a:t>Street Address/City/State/Zip</a:t>
            </a:r>
          </a:p>
          <a:p>
            <a:pPr lvl="1"/>
            <a:r>
              <a:rPr lang="en-US" dirty="0"/>
              <a:t>Provider Type</a:t>
            </a:r>
          </a:p>
          <a:p>
            <a:r>
              <a:rPr lang="en-US" dirty="0"/>
              <a:t>HCPCS Code (CPT Code/Procedure Code)</a:t>
            </a:r>
          </a:p>
          <a:p>
            <a:pPr lvl="1"/>
            <a:r>
              <a:rPr lang="en-US" dirty="0"/>
              <a:t>HCPCS Description</a:t>
            </a:r>
          </a:p>
          <a:p>
            <a:r>
              <a:rPr lang="en-US" dirty="0"/>
              <a:t>Place of Service</a:t>
            </a:r>
          </a:p>
          <a:p>
            <a:pPr lvl="1"/>
            <a:r>
              <a:rPr lang="en-US" dirty="0"/>
              <a:t>In Office (O), or In Facility (F)</a:t>
            </a:r>
          </a:p>
          <a:p>
            <a:pPr lvl="1"/>
            <a:endParaRPr lang="en-US" dirty="0"/>
          </a:p>
          <a:p>
            <a:endParaRPr lang="en-US" dirty="0"/>
          </a:p>
        </p:txBody>
      </p:sp>
    </p:spTree>
    <p:extLst>
      <p:ext uri="{BB962C8B-B14F-4D97-AF65-F5344CB8AC3E}">
        <p14:creationId xmlns:p14="http://schemas.microsoft.com/office/powerpoint/2010/main" val="13694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Measures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92500" lnSpcReduction="20000"/>
          </a:bodyPr>
          <a:lstStyle/>
          <a:p>
            <a:r>
              <a:rPr lang="en-US" dirty="0"/>
              <a:t>Counts</a:t>
            </a:r>
          </a:p>
          <a:p>
            <a:pPr lvl="1"/>
            <a:r>
              <a:rPr lang="en-US" dirty="0"/>
              <a:t>Number of Services</a:t>
            </a:r>
          </a:p>
          <a:p>
            <a:pPr lvl="2"/>
            <a:r>
              <a:rPr lang="en-US" dirty="0"/>
              <a:t>How many times did they bill this code</a:t>
            </a:r>
          </a:p>
          <a:p>
            <a:pPr lvl="1"/>
            <a:r>
              <a:rPr lang="en-US" dirty="0"/>
              <a:t>Number of Medicare Beneficiaries</a:t>
            </a:r>
          </a:p>
          <a:p>
            <a:pPr lvl="2"/>
            <a:r>
              <a:rPr lang="en-US" dirty="0"/>
              <a:t>How many different patients was this code billed for</a:t>
            </a:r>
          </a:p>
          <a:p>
            <a:pPr lvl="1"/>
            <a:r>
              <a:rPr lang="en-US" b="1" dirty="0"/>
              <a:t>Number of Distinct Medicare Beneficiary/Per Day Services</a:t>
            </a:r>
          </a:p>
          <a:p>
            <a:pPr lvl="2"/>
            <a:r>
              <a:rPr lang="en-US" dirty="0"/>
              <a:t>How many different days did patients go and get this service</a:t>
            </a:r>
          </a:p>
          <a:p>
            <a:r>
              <a:rPr lang="en-US" dirty="0"/>
              <a:t>Example</a:t>
            </a:r>
          </a:p>
          <a:p>
            <a:pPr lvl="1"/>
            <a:r>
              <a:rPr lang="en-US" dirty="0"/>
              <a:t>Doctor gives Spinal Injection to: Patient A on 3 different days, Patient B on 5 different days, and Patient C on 1 day (but 3 times on that day)</a:t>
            </a:r>
          </a:p>
          <a:p>
            <a:pPr lvl="1"/>
            <a:r>
              <a:rPr lang="en-US" dirty="0"/>
              <a:t>Number of Services = 11</a:t>
            </a:r>
          </a:p>
          <a:p>
            <a:pPr lvl="1"/>
            <a:r>
              <a:rPr lang="en-US" dirty="0"/>
              <a:t>Number of Medicare Beneficiaries = 3</a:t>
            </a:r>
          </a:p>
          <a:p>
            <a:pPr lvl="1"/>
            <a:r>
              <a:rPr lang="en-US" dirty="0"/>
              <a:t>Distinct Beneficiary/Per Day Services = 9</a:t>
            </a:r>
          </a:p>
          <a:p>
            <a:endParaRPr lang="en-US" dirty="0"/>
          </a:p>
        </p:txBody>
      </p:sp>
    </p:spTree>
    <p:extLst>
      <p:ext uri="{BB962C8B-B14F-4D97-AF65-F5344CB8AC3E}">
        <p14:creationId xmlns:p14="http://schemas.microsoft.com/office/powerpoint/2010/main" val="21115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Measures (</a:t>
            </a:r>
            <a:r>
              <a:rPr lang="en-US" dirty="0" err="1"/>
              <a:t>cont</a:t>
            </a:r>
            <a:r>
              <a:rPr lang="en-US" dirty="0"/>
              <a:t>)</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85000" lnSpcReduction="20000"/>
          </a:bodyPr>
          <a:lstStyle/>
          <a:p>
            <a:r>
              <a:rPr lang="en-US" dirty="0"/>
              <a:t>Payments</a:t>
            </a:r>
          </a:p>
          <a:p>
            <a:pPr lvl="1"/>
            <a:r>
              <a:rPr lang="en-US" b="1" dirty="0"/>
              <a:t>Average Medicare Allowed Amount</a:t>
            </a:r>
          </a:p>
          <a:p>
            <a:pPr lvl="2"/>
            <a:r>
              <a:rPr lang="en-US" dirty="0"/>
              <a:t>How much did the Provider receive (from Medicare + any patient responsibility)</a:t>
            </a:r>
          </a:p>
          <a:p>
            <a:pPr lvl="1"/>
            <a:r>
              <a:rPr lang="en-US" dirty="0"/>
              <a:t>Average Submitted Charge Amount</a:t>
            </a:r>
          </a:p>
          <a:p>
            <a:pPr lvl="2"/>
            <a:r>
              <a:rPr lang="en-US" dirty="0"/>
              <a:t>What number did the Provider make up to put on the bill</a:t>
            </a:r>
          </a:p>
          <a:p>
            <a:pPr lvl="1"/>
            <a:r>
              <a:rPr lang="en-US" dirty="0"/>
              <a:t>Average Medicare Payment Amount</a:t>
            </a:r>
          </a:p>
          <a:p>
            <a:pPr lvl="2"/>
            <a:r>
              <a:rPr lang="en-US" dirty="0"/>
              <a:t>How much did the Provider receive (only from Medicare, ignoring anything from patient)</a:t>
            </a:r>
          </a:p>
          <a:p>
            <a:pPr lvl="1"/>
            <a:r>
              <a:rPr lang="en-US" dirty="0"/>
              <a:t>Average Medicare Standardized Amount</a:t>
            </a:r>
          </a:p>
          <a:p>
            <a:pPr lvl="2"/>
            <a:r>
              <a:rPr lang="en-US" dirty="0"/>
              <a:t>Same as above, with some standardization formulas applied</a:t>
            </a:r>
          </a:p>
          <a:p>
            <a:r>
              <a:rPr lang="en-US" dirty="0"/>
              <a:t>Example</a:t>
            </a:r>
          </a:p>
          <a:p>
            <a:pPr lvl="1"/>
            <a:r>
              <a:rPr lang="en-US" dirty="0"/>
              <a:t>Doctor sees Patient A for an office visit and files a bill</a:t>
            </a:r>
          </a:p>
          <a:p>
            <a:pPr lvl="1"/>
            <a:r>
              <a:rPr lang="en-US" dirty="0"/>
              <a:t>Average Medicare Allowed Amount: $100 (Medicare sets this rate by regulation)</a:t>
            </a:r>
          </a:p>
          <a:p>
            <a:pPr lvl="1"/>
            <a:r>
              <a:rPr lang="en-US" dirty="0"/>
              <a:t>Average Submitted Charge Amount: $2,000 (</a:t>
            </a:r>
            <a:r>
              <a:rPr lang="en-US" altLang="ja-JP" dirty="0"/>
              <a:t>¯\_(</a:t>
            </a:r>
            <a:r>
              <a:rPr lang="ja-JP" altLang="en-US" dirty="0"/>
              <a:t>ツ</a:t>
            </a:r>
            <a:r>
              <a:rPr lang="en-US" altLang="ja-JP" dirty="0"/>
              <a:t>)_/¯</a:t>
            </a:r>
            <a:r>
              <a:rPr lang="en-US" dirty="0"/>
              <a:t>)</a:t>
            </a:r>
          </a:p>
          <a:p>
            <a:pPr lvl="1"/>
            <a:r>
              <a:rPr lang="en-US" dirty="0"/>
              <a:t>Average Medicare Payment Amount: $80 (Patient responsibility is 20%)</a:t>
            </a:r>
          </a:p>
          <a:p>
            <a:pPr lvl="1"/>
            <a:r>
              <a:rPr lang="en-US" dirty="0"/>
              <a:t>Average Medicare Standardized Amount ($79.76)</a:t>
            </a:r>
          </a:p>
        </p:txBody>
      </p:sp>
    </p:spTree>
    <p:extLst>
      <p:ext uri="{BB962C8B-B14F-4D97-AF65-F5344CB8AC3E}">
        <p14:creationId xmlns:p14="http://schemas.microsoft.com/office/powerpoint/2010/main" val="4252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Entity Type</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92500" lnSpcReduction="20000"/>
          </a:bodyPr>
          <a:lstStyle/>
          <a:p>
            <a:r>
              <a:rPr lang="en-US" dirty="0"/>
              <a:t>THIS IS EXTREMELY IMPORTANT</a:t>
            </a:r>
          </a:p>
          <a:p>
            <a:r>
              <a:rPr lang="en-US" dirty="0"/>
              <a:t>In some cases, payments to Organizations represent something different than payments to Individuals</a:t>
            </a:r>
          </a:p>
          <a:p>
            <a:pPr lvl="1"/>
            <a:r>
              <a:rPr lang="en-US" dirty="0"/>
              <a:t>Primarily Outpatient Surgery</a:t>
            </a:r>
          </a:p>
          <a:p>
            <a:r>
              <a:rPr lang="en-US" dirty="0"/>
              <a:t>This means you need to be careful when comparing Entity Type O to Entity Type I</a:t>
            </a:r>
          </a:p>
          <a:p>
            <a:r>
              <a:rPr lang="en-US" dirty="0"/>
              <a:t>Example (Screening Colonoscopy HCPCS=45378)</a:t>
            </a:r>
          </a:p>
          <a:p>
            <a:pPr lvl="1"/>
            <a:r>
              <a:rPr lang="en-US" dirty="0"/>
              <a:t>Payments to I = Fee for doctor’s work doing the service</a:t>
            </a:r>
          </a:p>
          <a:p>
            <a:pPr lvl="1"/>
            <a:r>
              <a:rPr lang="en-US" dirty="0"/>
              <a:t>Payments to O = Fee for cost of running the facility where procedure was performed</a:t>
            </a:r>
          </a:p>
          <a:p>
            <a:pPr lvl="1"/>
            <a:r>
              <a:rPr lang="en-US" dirty="0"/>
              <a:t>Patient will always get at least 2 bills – one from an individual, one from the facility/organization</a:t>
            </a:r>
          </a:p>
          <a:p>
            <a:pPr lvl="1"/>
            <a:r>
              <a:rPr lang="en-US" dirty="0"/>
              <a:t>Comparing those prices isn’t especially meaningful</a:t>
            </a:r>
          </a:p>
        </p:txBody>
      </p:sp>
    </p:spTree>
    <p:extLst>
      <p:ext uri="{BB962C8B-B14F-4D97-AF65-F5344CB8AC3E}">
        <p14:creationId xmlns:p14="http://schemas.microsoft.com/office/powerpoint/2010/main" val="158777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Entity Type (</a:t>
            </a:r>
            <a:r>
              <a:rPr lang="en-US" dirty="0" err="1"/>
              <a:t>cont</a:t>
            </a:r>
            <a:r>
              <a:rPr lang="en-US" dirty="0"/>
              <a:t>)</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Exceptions</a:t>
            </a:r>
          </a:p>
          <a:p>
            <a:pPr lvl="1"/>
            <a:r>
              <a:rPr lang="en-US" dirty="0"/>
              <a:t>Some procedure bills cover both fees (doctor work + cost of facility)</a:t>
            </a:r>
          </a:p>
          <a:p>
            <a:pPr lvl="2"/>
            <a:r>
              <a:rPr lang="en-US" dirty="0"/>
              <a:t>Entity Type = I AND Place of Service = O</a:t>
            </a:r>
          </a:p>
          <a:p>
            <a:pPr lvl="1"/>
            <a:r>
              <a:rPr lang="en-US" dirty="0"/>
              <a:t>Imaging</a:t>
            </a:r>
          </a:p>
          <a:p>
            <a:pPr lvl="2"/>
            <a:r>
              <a:rPr lang="en-US" dirty="0"/>
              <a:t>Most Organization bills cover all fees (doctor work + cost of facility)</a:t>
            </a:r>
          </a:p>
          <a:p>
            <a:pPr lvl="2"/>
            <a:r>
              <a:rPr lang="en-US" dirty="0"/>
              <a:t>Some Physician bills cover all fees</a:t>
            </a:r>
          </a:p>
          <a:p>
            <a:pPr lvl="3"/>
            <a:r>
              <a:rPr lang="en-US" dirty="0"/>
              <a:t>Entity Type = I AND Place of Service = O</a:t>
            </a:r>
          </a:p>
          <a:p>
            <a:pPr lvl="2"/>
            <a:r>
              <a:rPr lang="en-US" dirty="0"/>
              <a:t>Some physician bills only cover their work</a:t>
            </a:r>
          </a:p>
          <a:p>
            <a:pPr lvl="3"/>
            <a:r>
              <a:rPr lang="en-US" dirty="0"/>
              <a:t>Entity Type = I AND Place of Service = F</a:t>
            </a:r>
          </a:p>
          <a:p>
            <a:pPr lvl="2"/>
            <a:r>
              <a:rPr lang="en-US" dirty="0"/>
              <a:t>MRI Knee W/O Contrast (HCPCS 73721)</a:t>
            </a:r>
          </a:p>
          <a:p>
            <a:pPr lvl="2"/>
            <a:endParaRPr lang="en-US" dirty="0"/>
          </a:p>
        </p:txBody>
      </p:sp>
    </p:spTree>
    <p:extLst>
      <p:ext uri="{BB962C8B-B14F-4D97-AF65-F5344CB8AC3E}">
        <p14:creationId xmlns:p14="http://schemas.microsoft.com/office/powerpoint/2010/main" val="231122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Place of Service</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THIS IS ALSO EXTREMELY IMPORTANT</a:t>
            </a:r>
          </a:p>
          <a:p>
            <a:pPr lvl="1"/>
            <a:r>
              <a:rPr lang="en-US" dirty="0"/>
              <a:t>This column and Entity Type) are responsible for 90% of bad analysis</a:t>
            </a:r>
          </a:p>
          <a:p>
            <a:r>
              <a:rPr lang="en-US" dirty="0"/>
              <a:t>Where is procedure is done (and by who) impacts what Medicare pays</a:t>
            </a:r>
          </a:p>
          <a:p>
            <a:pPr lvl="1"/>
            <a:r>
              <a:rPr lang="en-US" dirty="0"/>
              <a:t>Place of Service O = Office. </a:t>
            </a:r>
          </a:p>
          <a:p>
            <a:pPr lvl="2"/>
            <a:r>
              <a:rPr lang="en-US" dirty="0"/>
              <a:t>Typically (but not always) means that the bill represents full payment</a:t>
            </a:r>
          </a:p>
          <a:p>
            <a:pPr lvl="1"/>
            <a:r>
              <a:rPr lang="en-US" dirty="0"/>
              <a:t>Place of Service F = Facility</a:t>
            </a:r>
          </a:p>
          <a:p>
            <a:pPr lvl="2"/>
            <a:r>
              <a:rPr lang="en-US" dirty="0"/>
              <a:t>Typically means that this bill has been split between multiple providers, and this line only represents part of the overall bill</a:t>
            </a:r>
          </a:p>
          <a:p>
            <a:pPr lvl="1"/>
            <a:endParaRPr lang="en-US" dirty="0"/>
          </a:p>
        </p:txBody>
      </p:sp>
    </p:spTree>
    <p:extLst>
      <p:ext uri="{BB962C8B-B14F-4D97-AF65-F5344CB8AC3E}">
        <p14:creationId xmlns:p14="http://schemas.microsoft.com/office/powerpoint/2010/main" val="27220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How to handle this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Safest – only compare records where Entity Type and Place of Service match</a:t>
            </a:r>
          </a:p>
          <a:p>
            <a:r>
              <a:rPr lang="en-US" dirty="0"/>
              <a:t>Safe exceptions</a:t>
            </a:r>
          </a:p>
          <a:p>
            <a:pPr lvl="1"/>
            <a:r>
              <a:rPr lang="en-US" dirty="0"/>
              <a:t>Imaging (anything where HCPCS starts with a “7”)</a:t>
            </a:r>
          </a:p>
          <a:p>
            <a:pPr lvl="2"/>
            <a:r>
              <a:rPr lang="en-US" dirty="0"/>
              <a:t>Can compare Entity Type O AND Place of Service O with Entity Type I AND Place of Service O</a:t>
            </a:r>
          </a:p>
          <a:p>
            <a:r>
              <a:rPr lang="en-US" dirty="0"/>
              <a:t>Example</a:t>
            </a:r>
          </a:p>
          <a:p>
            <a:endParaRPr lang="en-US" dirty="0"/>
          </a:p>
        </p:txBody>
      </p:sp>
    </p:spTree>
    <p:extLst>
      <p:ext uri="{BB962C8B-B14F-4D97-AF65-F5344CB8AC3E}">
        <p14:creationId xmlns:p14="http://schemas.microsoft.com/office/powerpoint/2010/main" val="2223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Formatting Tips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Names formula I use</a:t>
            </a:r>
          </a:p>
          <a:p>
            <a:pPr lvl="1"/>
            <a:r>
              <a:rPr lang="en-US" dirty="0"/>
              <a:t>IF </a:t>
            </a:r>
            <a:r>
              <a:rPr lang="en-US" dirty="0" err="1"/>
              <a:t>Entity_Type</a:t>
            </a:r>
            <a:r>
              <a:rPr lang="en-US" dirty="0"/>
              <a:t> = O THEN </a:t>
            </a:r>
            <a:r>
              <a:rPr lang="en-US" dirty="0" err="1"/>
              <a:t>Last_Name</a:t>
            </a:r>
            <a:endParaRPr lang="en-US" dirty="0"/>
          </a:p>
          <a:p>
            <a:pPr lvl="1"/>
            <a:r>
              <a:rPr lang="en-US" dirty="0"/>
              <a:t>IF </a:t>
            </a:r>
            <a:r>
              <a:rPr lang="en-US" dirty="0" err="1"/>
              <a:t>Entity_Type</a:t>
            </a:r>
            <a:r>
              <a:rPr lang="en-US" dirty="0"/>
              <a:t> = I THEN </a:t>
            </a:r>
            <a:r>
              <a:rPr lang="en-US" dirty="0" err="1"/>
              <a:t>First_Name</a:t>
            </a:r>
            <a:r>
              <a:rPr lang="en-US" dirty="0"/>
              <a:t> + “ “ + Middle Initial + “ “ + </a:t>
            </a:r>
            <a:r>
              <a:rPr lang="en-US" dirty="0" err="1"/>
              <a:t>Last_Name</a:t>
            </a:r>
            <a:r>
              <a:rPr lang="en-US" dirty="0"/>
              <a:t> + “, “ + Credentials</a:t>
            </a:r>
          </a:p>
          <a:p>
            <a:r>
              <a:rPr lang="en-US" dirty="0"/>
              <a:t>Zip Code</a:t>
            </a:r>
          </a:p>
          <a:p>
            <a:pPr lvl="1"/>
            <a:r>
              <a:rPr lang="en-US" dirty="0"/>
              <a:t>If formatted here as 9-digit - Take left 5 digits for standard zip code</a:t>
            </a:r>
          </a:p>
          <a:p>
            <a:pPr lvl="1"/>
            <a:r>
              <a:rPr lang="en-US" dirty="0"/>
              <a:t>Beware zips with leading zeros</a:t>
            </a:r>
          </a:p>
          <a:p>
            <a:endParaRPr lang="en-US" dirty="0"/>
          </a:p>
        </p:txBody>
      </p:sp>
    </p:spTree>
    <p:extLst>
      <p:ext uri="{BB962C8B-B14F-4D97-AF65-F5344CB8AC3E}">
        <p14:creationId xmlns:p14="http://schemas.microsoft.com/office/powerpoint/2010/main" val="27801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Caveats and Limitations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Derived from Medicare data</a:t>
            </a:r>
          </a:p>
          <a:p>
            <a:pPr lvl="1"/>
            <a:r>
              <a:rPr lang="en-US" dirty="0"/>
              <a:t>Consider who and what Medicare covers (and doesn’t cover)</a:t>
            </a:r>
          </a:p>
          <a:p>
            <a:pPr lvl="1"/>
            <a:r>
              <a:rPr lang="en-US" dirty="0"/>
              <a:t>How does that affect the data you see?</a:t>
            </a:r>
          </a:p>
          <a:p>
            <a:r>
              <a:rPr lang="en-US" dirty="0"/>
              <a:t>CMS (Center for Medicare &amp; Medicaid Services) Privacy Policy</a:t>
            </a:r>
          </a:p>
          <a:p>
            <a:pPr lvl="1"/>
            <a:r>
              <a:rPr lang="en-US" dirty="0"/>
              <a:t>Any relationship with fewer than 11 different patients is suppressed</a:t>
            </a:r>
          </a:p>
          <a:p>
            <a:pPr lvl="1"/>
            <a:r>
              <a:rPr lang="en-US" dirty="0"/>
              <a:t>Can contain up to 40% of Medicare Providers</a:t>
            </a:r>
          </a:p>
        </p:txBody>
      </p:sp>
    </p:spTree>
    <p:extLst>
      <p:ext uri="{BB962C8B-B14F-4D97-AF65-F5344CB8AC3E}">
        <p14:creationId xmlns:p14="http://schemas.microsoft.com/office/powerpoint/2010/main" val="326701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722F8-C686-C342-BE64-84ED800F2A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2000" cy="1793589"/>
          </a:xfrm>
          <a:prstGeom prst="rect">
            <a:avLst/>
          </a:prstGeom>
        </p:spPr>
      </p:pic>
      <p:sp>
        <p:nvSpPr>
          <p:cNvPr id="5" name="Title 1">
            <a:extLst>
              <a:ext uri="{FF2B5EF4-FFF2-40B4-BE49-F238E27FC236}">
                <a16:creationId xmlns:a16="http://schemas.microsoft.com/office/drawing/2014/main" id="{986BBF45-2D99-D544-A443-FE21072A4418}"/>
              </a:ext>
            </a:extLst>
          </p:cNvPr>
          <p:cNvSpPr txBox="1">
            <a:spLocks/>
          </p:cNvSpPr>
          <p:nvPr/>
        </p:nvSpPr>
        <p:spPr>
          <a:xfrm>
            <a:off x="644808" y="119920"/>
            <a:ext cx="11558587" cy="124301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AGENDA</a:t>
            </a:r>
          </a:p>
        </p:txBody>
      </p:sp>
      <p:pic>
        <p:nvPicPr>
          <p:cNvPr id="8" name="Picture 7">
            <a:extLst>
              <a:ext uri="{FF2B5EF4-FFF2-40B4-BE49-F238E27FC236}">
                <a16:creationId xmlns:a16="http://schemas.microsoft.com/office/drawing/2014/main" id="{0FB3EABE-EABA-2A4D-A257-C5C2630904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0929" y="388866"/>
            <a:ext cx="492387" cy="630463"/>
          </a:xfrm>
          <a:prstGeom prst="rect">
            <a:avLst/>
          </a:prstGeom>
        </p:spPr>
      </p:pic>
      <p:sp>
        <p:nvSpPr>
          <p:cNvPr id="7" name="TextBox 6">
            <a:extLst>
              <a:ext uri="{FF2B5EF4-FFF2-40B4-BE49-F238E27FC236}">
                <a16:creationId xmlns:a16="http://schemas.microsoft.com/office/drawing/2014/main" id="{C6D7BD7A-499E-49B6-9AEE-4D8005A42882}"/>
              </a:ext>
            </a:extLst>
          </p:cNvPr>
          <p:cNvSpPr txBox="1"/>
          <p:nvPr/>
        </p:nvSpPr>
        <p:spPr>
          <a:xfrm>
            <a:off x="550538" y="2011544"/>
            <a:ext cx="6249369" cy="3901837"/>
          </a:xfrm>
          <a:prstGeom prst="rect">
            <a:avLst/>
          </a:prstGeom>
          <a:noFill/>
        </p:spPr>
        <p:txBody>
          <a:bodyPr wrap="square" rtlCol="0">
            <a:spAutoFit/>
          </a:bodyPr>
          <a:lstStyle/>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Introduction &amp; Background</a:t>
            </a:r>
            <a:endParaRPr kumimoji="0" lang="en-US" sz="12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Medicare Provider Charge Data</a:t>
            </a:r>
          </a:p>
          <a:p>
            <a:pPr marL="742950" lvl="1" indent="-285750" defTabSz="594360">
              <a:lnSpc>
                <a:spcPct val="150000"/>
              </a:lnSpc>
              <a:buFont typeface="Arial" panose="020B0604020202020204" pitchFamily="34" charset="0"/>
              <a:buChar char="•"/>
              <a:defRPr/>
            </a:pPr>
            <a:r>
              <a:rPr lang="en-US" sz="2400" dirty="0">
                <a:solidFill>
                  <a:srgbClr val="0A1E56"/>
                </a:solidFill>
                <a:latin typeface="Arial" panose="020B0604020202020204" pitchFamily="34" charset="0"/>
                <a:cs typeface="Arial" panose="020B0604020202020204" pitchFamily="34" charset="0"/>
              </a:rPr>
              <a:t>Physician &amp; Other Supplier</a:t>
            </a:r>
          </a:p>
          <a:p>
            <a:pPr marL="742950" lvl="1" indent="-285750" defTabSz="594360">
              <a:lnSpc>
                <a:spcPct val="150000"/>
              </a:lnSpc>
              <a:buFont typeface="Arial" panose="020B0604020202020204" pitchFamily="34" charset="0"/>
              <a:buChar char="•"/>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H</a:t>
            </a:r>
            <a:r>
              <a:rPr lang="en-US" sz="2400" dirty="0" err="1">
                <a:solidFill>
                  <a:srgbClr val="0A1E56"/>
                </a:solidFill>
                <a:latin typeface="Arial" panose="020B0604020202020204" pitchFamily="34" charset="0"/>
                <a:cs typeface="Arial" panose="020B0604020202020204" pitchFamily="34" charset="0"/>
              </a:rPr>
              <a:t>ospital</a:t>
            </a:r>
            <a:r>
              <a:rPr lang="en-US" sz="2400" dirty="0">
                <a:solidFill>
                  <a:srgbClr val="0A1E56"/>
                </a:solidFill>
                <a:latin typeface="Arial" panose="020B0604020202020204" pitchFamily="34" charset="0"/>
                <a:cs typeface="Arial" panose="020B0604020202020204" pitchFamily="34" charset="0"/>
              </a:rPr>
              <a:t> Outpatient</a:t>
            </a:r>
            <a:endParaRPr kumimoji="0" lang="en-US" sz="12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Other Potentially Useful Datasets</a:t>
            </a: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211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a:xfrm>
            <a:off x="439738" y="1865286"/>
            <a:ext cx="4132262" cy="3121384"/>
          </a:xfrm>
        </p:spPr>
        <p:txBody>
          <a:bodyPr/>
          <a:lstStyle/>
          <a:p>
            <a:r>
              <a:rPr lang="en-US" b="0" dirty="0"/>
              <a:t>Provider Utilization and Payment Data: Hospital Outpatient</a:t>
            </a:r>
            <a:endParaRPr lang="en-US" dirty="0"/>
          </a:p>
        </p:txBody>
      </p:sp>
    </p:spTree>
    <p:extLst>
      <p:ext uri="{BB962C8B-B14F-4D97-AF65-F5344CB8AC3E}">
        <p14:creationId xmlns:p14="http://schemas.microsoft.com/office/powerpoint/2010/main" val="222013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Hospital Outpatient Payments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r>
              <a:rPr lang="en-US" dirty="0"/>
              <a:t>Fees paid to Hospitals for a selected subset of services</a:t>
            </a:r>
          </a:p>
          <a:p>
            <a:pPr lvl="1"/>
            <a:r>
              <a:rPr lang="en-US" dirty="0"/>
              <a:t>NOT ALL Procedures are in this table</a:t>
            </a:r>
          </a:p>
          <a:p>
            <a:pPr lvl="1"/>
            <a:r>
              <a:rPr lang="en-US" dirty="0"/>
              <a:t>Unlike Physician/Other Supplier</a:t>
            </a:r>
          </a:p>
          <a:p>
            <a:r>
              <a:rPr lang="en-US" dirty="0"/>
              <a:t>Released annually (covers 2011-2017)</a:t>
            </a:r>
          </a:p>
          <a:p>
            <a:pPr lvl="1"/>
            <a:r>
              <a:rPr lang="en-US" dirty="0"/>
              <a:t>2018 should be released in August</a:t>
            </a:r>
          </a:p>
          <a:p>
            <a:r>
              <a:rPr lang="en-US" dirty="0"/>
              <a:t>Searchable by Provider, Procedure</a:t>
            </a:r>
          </a:p>
          <a:p>
            <a:r>
              <a:rPr lang="en-US" dirty="0"/>
              <a:t>Tells you the following:</a:t>
            </a:r>
          </a:p>
          <a:p>
            <a:pPr lvl="1"/>
            <a:r>
              <a:rPr lang="en-US" dirty="0"/>
              <a:t>What did this Provider do?</a:t>
            </a:r>
          </a:p>
          <a:p>
            <a:pPr lvl="1"/>
            <a:r>
              <a:rPr lang="en-US" dirty="0"/>
              <a:t>How often did they do it?</a:t>
            </a:r>
          </a:p>
          <a:p>
            <a:pPr lvl="1"/>
            <a:r>
              <a:rPr lang="en-US" dirty="0"/>
              <a:t>How much were they paid?</a:t>
            </a:r>
          </a:p>
          <a:p>
            <a:endParaRPr lang="en-US" b="1" dirty="0"/>
          </a:p>
          <a:p>
            <a:endParaRPr lang="en-US" dirty="0"/>
          </a:p>
        </p:txBody>
      </p:sp>
    </p:spTree>
    <p:extLst>
      <p:ext uri="{BB962C8B-B14F-4D97-AF65-F5344CB8AC3E}">
        <p14:creationId xmlns:p14="http://schemas.microsoft.com/office/powerpoint/2010/main" val="10754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IDs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lstStyle/>
          <a:p>
            <a:r>
              <a:rPr lang="en-US" dirty="0"/>
              <a:t>Provider ID (NOT an NPI)</a:t>
            </a:r>
          </a:p>
          <a:p>
            <a:pPr lvl="1"/>
            <a:r>
              <a:rPr lang="en-US" dirty="0"/>
              <a:t>Provider Name</a:t>
            </a:r>
          </a:p>
          <a:p>
            <a:pPr lvl="1"/>
            <a:r>
              <a:rPr lang="en-US" dirty="0"/>
              <a:t>Provider Street Address/City/State/Zip</a:t>
            </a:r>
          </a:p>
          <a:p>
            <a:pPr lvl="1"/>
            <a:r>
              <a:rPr lang="en-US" dirty="0"/>
              <a:t>Provider HRR (Hospital Referral Region)</a:t>
            </a:r>
          </a:p>
          <a:p>
            <a:r>
              <a:rPr lang="en-US" dirty="0"/>
              <a:t>APC (Procedure Group)</a:t>
            </a:r>
          </a:p>
          <a:p>
            <a:pPr lvl="1"/>
            <a:r>
              <a:rPr lang="en-US" dirty="0"/>
              <a:t>APC Desc</a:t>
            </a:r>
          </a:p>
          <a:p>
            <a:endParaRPr lang="en-US" b="1" dirty="0"/>
          </a:p>
          <a:p>
            <a:endParaRPr lang="en-US" dirty="0"/>
          </a:p>
        </p:txBody>
      </p:sp>
    </p:spTree>
    <p:extLst>
      <p:ext uri="{BB962C8B-B14F-4D97-AF65-F5344CB8AC3E}">
        <p14:creationId xmlns:p14="http://schemas.microsoft.com/office/powerpoint/2010/main" val="97015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Measures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fontScale="85000" lnSpcReduction="10000"/>
          </a:bodyPr>
          <a:lstStyle/>
          <a:p>
            <a:r>
              <a:rPr lang="en-US" dirty="0"/>
              <a:t>Counts</a:t>
            </a:r>
          </a:p>
          <a:p>
            <a:pPr lvl="1"/>
            <a:r>
              <a:rPr lang="en-US" b="1" dirty="0"/>
              <a:t>CAPC Services</a:t>
            </a:r>
          </a:p>
          <a:p>
            <a:pPr lvl="2"/>
            <a:r>
              <a:rPr lang="en-US" dirty="0"/>
              <a:t>How many times did they bill this code</a:t>
            </a:r>
          </a:p>
          <a:p>
            <a:pPr lvl="1"/>
            <a:r>
              <a:rPr lang="en-US" dirty="0"/>
              <a:t>Beneficiaries</a:t>
            </a:r>
          </a:p>
          <a:p>
            <a:pPr lvl="2"/>
            <a:r>
              <a:rPr lang="en-US" dirty="0"/>
              <a:t>How many different patients was this code billed for</a:t>
            </a:r>
          </a:p>
          <a:p>
            <a:r>
              <a:rPr lang="en-US" dirty="0"/>
              <a:t>Payments</a:t>
            </a:r>
          </a:p>
          <a:p>
            <a:pPr lvl="1"/>
            <a:r>
              <a:rPr lang="en-US" dirty="0"/>
              <a:t>Average Total Submitted Charges</a:t>
            </a:r>
          </a:p>
          <a:p>
            <a:pPr lvl="2"/>
            <a:r>
              <a:rPr lang="en-US" dirty="0"/>
              <a:t>What number did the Hospital make up to put on the bill</a:t>
            </a:r>
          </a:p>
          <a:p>
            <a:pPr lvl="1"/>
            <a:r>
              <a:rPr lang="en-US" b="1" dirty="0"/>
              <a:t>Average Medicare Allowed Amount</a:t>
            </a:r>
          </a:p>
          <a:p>
            <a:pPr lvl="2"/>
            <a:r>
              <a:rPr lang="en-US" dirty="0"/>
              <a:t>How much did the Provider receive (from Medicare + any patient responsibility)</a:t>
            </a:r>
          </a:p>
          <a:p>
            <a:pPr lvl="1"/>
            <a:r>
              <a:rPr lang="en-US" dirty="0"/>
              <a:t>Average Medicare Payment Amount</a:t>
            </a:r>
          </a:p>
          <a:p>
            <a:pPr lvl="2"/>
            <a:r>
              <a:rPr lang="en-US" dirty="0"/>
              <a:t>How much did the Provider receive (only from Medicare, ignoring anything from patient)</a:t>
            </a:r>
          </a:p>
          <a:p>
            <a:pPr lvl="1"/>
            <a:r>
              <a:rPr lang="en-US" dirty="0"/>
              <a:t>Outliers</a:t>
            </a:r>
          </a:p>
          <a:p>
            <a:pPr lvl="2"/>
            <a:r>
              <a:rPr lang="en-US" dirty="0"/>
              <a:t>Can ignore</a:t>
            </a:r>
          </a:p>
          <a:p>
            <a:endParaRPr lang="en-US" b="1" dirty="0"/>
          </a:p>
          <a:p>
            <a:endParaRPr lang="en-US" dirty="0"/>
          </a:p>
        </p:txBody>
      </p:sp>
    </p:spTree>
    <p:extLst>
      <p:ext uri="{BB962C8B-B14F-4D97-AF65-F5344CB8AC3E}">
        <p14:creationId xmlns:p14="http://schemas.microsoft.com/office/powerpoint/2010/main" val="34306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Other Useful Datasets</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7210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APC to CPT Crosswalk</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r>
              <a:rPr lang="en-US" dirty="0"/>
              <a:t>APC = Group of Related Procedures</a:t>
            </a:r>
          </a:p>
          <a:p>
            <a:pPr lvl="1"/>
            <a:r>
              <a:rPr lang="en-US" dirty="0"/>
              <a:t>All procedures in an APC are paid at the same rate</a:t>
            </a:r>
          </a:p>
          <a:p>
            <a:r>
              <a:rPr lang="en-US" dirty="0"/>
              <a:t>Example: Level 2 Musculoskeletal Procedures (APC 5112)</a:t>
            </a:r>
          </a:p>
          <a:p>
            <a:pPr lvl="1"/>
            <a:r>
              <a:rPr lang="en-US" dirty="0"/>
              <a:t>133 CPT codes</a:t>
            </a:r>
          </a:p>
          <a:p>
            <a:pPr lvl="1"/>
            <a:r>
              <a:rPr lang="en-US" dirty="0"/>
              <a:t>Bone fractures, joint repair, dislocations, arthroscopy, </a:t>
            </a:r>
            <a:r>
              <a:rPr lang="en-US" dirty="0" err="1"/>
              <a:t>etc</a:t>
            </a:r>
            <a:endParaRPr lang="en-US" dirty="0"/>
          </a:p>
          <a:p>
            <a:r>
              <a:rPr lang="en-US" dirty="0"/>
              <a:t>Not every HCPCS/CPT is assigned to an APC</a:t>
            </a:r>
          </a:p>
          <a:p>
            <a:pPr lvl="1"/>
            <a:r>
              <a:rPr lang="en-US" dirty="0"/>
              <a:t>Most important ones are</a:t>
            </a:r>
          </a:p>
          <a:p>
            <a:r>
              <a:rPr lang="en-US" dirty="0"/>
              <a:t>APCs were renumbered in 2016</a:t>
            </a:r>
          </a:p>
          <a:p>
            <a:pPr lvl="1"/>
            <a:r>
              <a:rPr lang="en-US" dirty="0"/>
              <a:t>If you want to use Hospital Payment data from 2015 or earlier, you’ll need a APC/HCPCS crosswalk from 2015</a:t>
            </a:r>
          </a:p>
          <a:p>
            <a:pPr lvl="1"/>
            <a:r>
              <a:rPr lang="en-US" dirty="0"/>
              <a:t>Or a crosswalk between 2015 and 2016 APCs</a:t>
            </a:r>
          </a:p>
          <a:p>
            <a:pPr lvl="1"/>
            <a:endParaRPr lang="en-US" dirty="0"/>
          </a:p>
          <a:p>
            <a:endParaRPr lang="en-US" dirty="0"/>
          </a:p>
        </p:txBody>
      </p:sp>
    </p:spTree>
    <p:extLst>
      <p:ext uri="{BB962C8B-B14F-4D97-AF65-F5344CB8AC3E}">
        <p14:creationId xmlns:p14="http://schemas.microsoft.com/office/powerpoint/2010/main" val="12114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CBSA</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a:bodyPr>
          <a:lstStyle/>
          <a:p>
            <a:r>
              <a:rPr lang="en-US" dirty="0"/>
              <a:t>Good way to compare geographically nearby data</a:t>
            </a:r>
          </a:p>
          <a:p>
            <a:pPr lvl="1"/>
            <a:r>
              <a:rPr lang="en-US" dirty="0">
                <a:hlinkClick r:id="rId3"/>
              </a:rPr>
              <a:t>https://www.huduser.gov/portal/datasets/usps_crosswalk.html</a:t>
            </a:r>
            <a:endParaRPr lang="en-US" dirty="0"/>
          </a:p>
          <a:p>
            <a:r>
              <a:rPr lang="en-US" dirty="0"/>
              <a:t>Mapping from Zip Code to area around a city</a:t>
            </a:r>
          </a:p>
          <a:p>
            <a:r>
              <a:rPr lang="en-US" dirty="0"/>
              <a:t>Be careful of leading Zeros in Zip Codes!</a:t>
            </a:r>
          </a:p>
          <a:p>
            <a:pPr lvl="1"/>
            <a:r>
              <a:rPr lang="en-US" dirty="0"/>
              <a:t>Excel hates them</a:t>
            </a:r>
          </a:p>
          <a:p>
            <a:r>
              <a:rPr lang="en-US" dirty="0"/>
              <a:t>Example: Nashville CBSA</a:t>
            </a:r>
          </a:p>
          <a:p>
            <a:pPr lvl="1"/>
            <a:r>
              <a:rPr lang="en-US" dirty="0"/>
              <a:t>Contains Nashville, Franklin, Hendersonville, Lebanon, Murfreesboro</a:t>
            </a:r>
          </a:p>
        </p:txBody>
      </p:sp>
    </p:spTree>
    <p:extLst>
      <p:ext uri="{BB962C8B-B14F-4D97-AF65-F5344CB8AC3E}">
        <p14:creationId xmlns:p14="http://schemas.microsoft.com/office/powerpoint/2010/main" val="112829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Data.cms.gov</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lstStyle/>
          <a:p>
            <a:r>
              <a:rPr lang="en-US" dirty="0"/>
              <a:t>Go exploring!</a:t>
            </a:r>
          </a:p>
          <a:p>
            <a:endParaRPr lang="en-US" dirty="0"/>
          </a:p>
        </p:txBody>
      </p:sp>
    </p:spTree>
    <p:extLst>
      <p:ext uri="{BB962C8B-B14F-4D97-AF65-F5344CB8AC3E}">
        <p14:creationId xmlns:p14="http://schemas.microsoft.com/office/powerpoint/2010/main" val="27339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486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Goals Option 1</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a:bodyPr>
          <a:lstStyle/>
          <a:p>
            <a:pPr lvl="0"/>
            <a:r>
              <a:rPr lang="en-US" dirty="0"/>
              <a:t>How much are nearby Hospitals and ASCs paid for the same procedure?</a:t>
            </a:r>
          </a:p>
          <a:p>
            <a:pPr lvl="0"/>
            <a:r>
              <a:rPr lang="en-US" dirty="0"/>
              <a:t>Filters for Physician/Other Supplier</a:t>
            </a:r>
          </a:p>
          <a:p>
            <a:pPr lvl="1"/>
            <a:r>
              <a:rPr lang="en-US" dirty="0"/>
              <a:t>Entity Type = O</a:t>
            </a:r>
          </a:p>
          <a:p>
            <a:pPr lvl="1"/>
            <a:r>
              <a:rPr lang="en-US" dirty="0"/>
              <a:t>Provider Type = Ambulatory Surgical Center</a:t>
            </a:r>
          </a:p>
          <a:p>
            <a:pPr lvl="1"/>
            <a:r>
              <a:rPr lang="en-US" dirty="0"/>
              <a:t>CPT = 43249</a:t>
            </a:r>
          </a:p>
          <a:p>
            <a:r>
              <a:rPr lang="en-US" dirty="0"/>
              <a:t>Filters for Hospital Outpatient</a:t>
            </a:r>
          </a:p>
          <a:p>
            <a:pPr lvl="1"/>
            <a:r>
              <a:rPr lang="en-US" dirty="0"/>
              <a:t>APC = 5302</a:t>
            </a:r>
          </a:p>
          <a:p>
            <a:r>
              <a:rPr lang="en-US" dirty="0"/>
              <a:t>Compare results within a CBSA</a:t>
            </a:r>
          </a:p>
        </p:txBody>
      </p:sp>
    </p:spTree>
    <p:extLst>
      <p:ext uri="{BB962C8B-B14F-4D97-AF65-F5344CB8AC3E}">
        <p14:creationId xmlns:p14="http://schemas.microsoft.com/office/powerpoint/2010/main" val="27341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Nashville Native</a:t>
            </a:r>
          </a:p>
          <a:p>
            <a:r>
              <a:rPr lang="en-US" dirty="0"/>
              <a:t>Recovering Actuary</a:t>
            </a:r>
          </a:p>
          <a:p>
            <a:r>
              <a:rPr lang="en-US" dirty="0"/>
              <a:t>At Healthcare Bluebook since 2012</a:t>
            </a:r>
          </a:p>
          <a:p>
            <a:r>
              <a:rPr lang="en-US" dirty="0"/>
              <a:t>Life outside of work</a:t>
            </a:r>
          </a:p>
        </p:txBody>
      </p:sp>
    </p:spTree>
    <p:extLst>
      <p:ext uri="{BB962C8B-B14F-4D97-AF65-F5344CB8AC3E}">
        <p14:creationId xmlns:p14="http://schemas.microsoft.com/office/powerpoint/2010/main" val="34168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Option 1 Stretch Goals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pPr lvl="0"/>
            <a:r>
              <a:rPr lang="en-US" dirty="0"/>
              <a:t>Extend to other HCPCS/APCs</a:t>
            </a:r>
          </a:p>
          <a:p>
            <a:pPr lvl="1"/>
            <a:r>
              <a:rPr lang="en-US" dirty="0"/>
              <a:t>Best place to start is to find an APC that is well-populated in the Hospital file</a:t>
            </a:r>
          </a:p>
          <a:p>
            <a:pPr lvl="1"/>
            <a:r>
              <a:rPr lang="en-US" dirty="0"/>
              <a:t>Next find a well-populated HCPCS from the APC in the Physician/Other Supplier File</a:t>
            </a:r>
          </a:p>
          <a:p>
            <a:r>
              <a:rPr lang="en-US" dirty="0"/>
              <a:t>Compare Doctor Utilization for a procedure</a:t>
            </a:r>
          </a:p>
          <a:p>
            <a:pPr lvl="1"/>
            <a:r>
              <a:rPr lang="en-US" dirty="0"/>
              <a:t>Filters for Physician/Other Supplier</a:t>
            </a:r>
          </a:p>
          <a:p>
            <a:pPr lvl="2"/>
            <a:r>
              <a:rPr lang="en-US" dirty="0"/>
              <a:t>Entity Type = I</a:t>
            </a:r>
          </a:p>
          <a:p>
            <a:pPr lvl="2"/>
            <a:r>
              <a:rPr lang="en-US" dirty="0"/>
              <a:t>Place of Service = O</a:t>
            </a:r>
          </a:p>
          <a:p>
            <a:pPr lvl="2"/>
            <a:r>
              <a:rPr lang="en-US" dirty="0"/>
              <a:t>HCPCS = 99213 (or any office visit – 99211-99215 / 99201-99205)</a:t>
            </a:r>
          </a:p>
          <a:p>
            <a:pPr lvl="1"/>
            <a:r>
              <a:rPr lang="en-US" dirty="0"/>
              <a:t>How many different patients does each specialty typically see in a year? How does that vary by CBSA?</a:t>
            </a:r>
          </a:p>
          <a:p>
            <a:pPr lvl="2"/>
            <a:endParaRPr lang="en-US" dirty="0"/>
          </a:p>
          <a:p>
            <a:pPr lvl="0"/>
            <a:endParaRPr lang="en-US" dirty="0"/>
          </a:p>
        </p:txBody>
      </p:sp>
    </p:spTree>
    <p:extLst>
      <p:ext uri="{BB962C8B-B14F-4D97-AF65-F5344CB8AC3E}">
        <p14:creationId xmlns:p14="http://schemas.microsoft.com/office/powerpoint/2010/main" val="98597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Goals Option 2</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a:bodyPr>
          <a:lstStyle/>
          <a:p>
            <a:pPr lvl="0"/>
            <a:r>
              <a:rPr lang="en-US" dirty="0"/>
              <a:t>Measure how payments and counts change over time</a:t>
            </a:r>
          </a:p>
          <a:p>
            <a:pPr lvl="0"/>
            <a:r>
              <a:rPr lang="en-US" dirty="0"/>
              <a:t>Download 2015-2017 data (or earlier)</a:t>
            </a:r>
          </a:p>
          <a:p>
            <a:pPr lvl="0"/>
            <a:r>
              <a:rPr lang="en-US" dirty="0"/>
              <a:t>Join columns for Physician/Other Supplier</a:t>
            </a:r>
          </a:p>
          <a:p>
            <a:pPr lvl="1"/>
            <a:r>
              <a:rPr lang="en-US" dirty="0"/>
              <a:t>NPI / HCPCS / Place of Service</a:t>
            </a:r>
          </a:p>
          <a:p>
            <a:r>
              <a:rPr lang="en-US" dirty="0"/>
              <a:t>Which procedures had the largest change in Average payment? Utilization?</a:t>
            </a:r>
          </a:p>
        </p:txBody>
      </p:sp>
    </p:spTree>
    <p:extLst>
      <p:ext uri="{BB962C8B-B14F-4D97-AF65-F5344CB8AC3E}">
        <p14:creationId xmlns:p14="http://schemas.microsoft.com/office/powerpoint/2010/main" val="30697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Option 2 Stretch Goals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a:bodyPr>
          <a:lstStyle/>
          <a:p>
            <a:pPr lvl="0"/>
            <a:r>
              <a:rPr lang="en-US" dirty="0"/>
              <a:t>Include Hospitals in analysis</a:t>
            </a:r>
          </a:p>
          <a:p>
            <a:r>
              <a:rPr lang="en-US" dirty="0"/>
              <a:t>Join columns for Hospital</a:t>
            </a:r>
          </a:p>
          <a:p>
            <a:pPr lvl="1"/>
            <a:r>
              <a:rPr lang="en-US" dirty="0"/>
              <a:t>Provider ID / APC</a:t>
            </a:r>
          </a:p>
          <a:p>
            <a:pPr lvl="1"/>
            <a:r>
              <a:rPr lang="en-US" dirty="0"/>
              <a:t>Remember APCs changed in 2016, so you’ll need to convert old APCs from 2015 and before to the new APCs</a:t>
            </a:r>
          </a:p>
          <a:p>
            <a:pPr lvl="0"/>
            <a:endParaRPr lang="en-US" dirty="0"/>
          </a:p>
        </p:txBody>
      </p:sp>
    </p:spTree>
    <p:extLst>
      <p:ext uri="{BB962C8B-B14F-4D97-AF65-F5344CB8AC3E}">
        <p14:creationId xmlns:p14="http://schemas.microsoft.com/office/powerpoint/2010/main" val="33391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4DF3C7F-ADBD-F54E-AC87-1C1646FD690A}"/>
              </a:ext>
            </a:extLst>
          </p:cNvPr>
          <p:cNvSpPr txBox="1">
            <a:spLocks/>
          </p:cNvSpPr>
          <p:nvPr/>
        </p:nvSpPr>
        <p:spPr>
          <a:xfrm>
            <a:off x="758509" y="-388309"/>
            <a:ext cx="10724653" cy="4853983"/>
          </a:xfrm>
          <a:prstGeom prst="rect">
            <a:avLst/>
          </a:prstGeom>
        </p:spPr>
        <p:txBody>
          <a:bodyPr vert="horz"/>
          <a:lstStyle>
            <a:lvl1pPr marL="342900" indent="-342900" algn="l" defTabSz="457200" rtl="0" eaLnBrk="1" latinLnBrk="0" hangingPunct="1">
              <a:spcBef>
                <a:spcPct val="20000"/>
              </a:spcBef>
              <a:buFont typeface="Courier New"/>
              <a:buChar char="o"/>
              <a:defRPr sz="2400" b="0" i="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Courier New"/>
              <a:buChar char="o"/>
              <a:defRPr sz="2000" b="0" i="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Courier New"/>
              <a:buChar char="o"/>
              <a:defRPr sz="1800" b="0" i="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Courier New"/>
              <a:buChar char="o"/>
              <a:defRPr sz="1600" b="0" i="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Courier New"/>
              <a:buChar char="o"/>
              <a:defRPr sz="1400" b="0" i="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594360">
              <a:buNone/>
            </a:pPr>
            <a:r>
              <a:rPr lang="en-US" sz="49600" b="1" spc="650" dirty="0">
                <a:solidFill>
                  <a:schemeClr val="bg1">
                    <a:alpha val="29000"/>
                  </a:schemeClr>
                </a:solidFill>
              </a:rPr>
              <a:t>?</a:t>
            </a:r>
            <a:endParaRPr lang="en-US" sz="59500" dirty="0">
              <a:solidFill>
                <a:schemeClr val="bg1">
                  <a:alpha val="29000"/>
                </a:schemeClr>
              </a:solidFill>
            </a:endParaRPr>
          </a:p>
        </p:txBody>
      </p:sp>
      <p:sp>
        <p:nvSpPr>
          <p:cNvPr id="6" name="Content Placeholder 2">
            <a:extLst>
              <a:ext uri="{FF2B5EF4-FFF2-40B4-BE49-F238E27FC236}">
                <a16:creationId xmlns:a16="http://schemas.microsoft.com/office/drawing/2014/main" id="{DFA54A0E-9EAF-CF42-B16A-8D390AFFAAD8}"/>
              </a:ext>
            </a:extLst>
          </p:cNvPr>
          <p:cNvSpPr txBox="1">
            <a:spLocks/>
          </p:cNvSpPr>
          <p:nvPr/>
        </p:nvSpPr>
        <p:spPr>
          <a:xfrm>
            <a:off x="758510" y="2461217"/>
            <a:ext cx="10724653" cy="1684676"/>
          </a:xfrm>
          <a:prstGeom prst="rect">
            <a:avLst/>
          </a:prstGeom>
        </p:spPr>
        <p:txBody>
          <a:bodyPr vert="horz"/>
          <a:lstStyle>
            <a:lvl1pPr marL="342900" indent="-342900" algn="l" defTabSz="457200" rtl="0" eaLnBrk="1" latinLnBrk="0" hangingPunct="1">
              <a:spcBef>
                <a:spcPct val="20000"/>
              </a:spcBef>
              <a:buFont typeface="Courier New"/>
              <a:buChar char="o"/>
              <a:defRPr sz="2400" b="0" i="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Courier New"/>
              <a:buChar char="o"/>
              <a:defRPr sz="2000" b="0" i="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Courier New"/>
              <a:buChar char="o"/>
              <a:defRPr sz="1800" b="0" i="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Courier New"/>
              <a:buChar char="o"/>
              <a:defRPr sz="1600" b="0" i="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Courier New"/>
              <a:buChar char="o"/>
              <a:defRPr sz="1400" b="0" i="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594360">
              <a:buNone/>
            </a:pPr>
            <a:r>
              <a:rPr lang="en-US" sz="9600" b="1" dirty="0">
                <a:solidFill>
                  <a:schemeClr val="bg1"/>
                </a:solidFill>
              </a:rPr>
              <a:t>QUESTIONS</a:t>
            </a:r>
            <a:endParaRPr lang="en-US" sz="11500" dirty="0">
              <a:solidFill>
                <a:schemeClr val="bg1"/>
              </a:solidFill>
            </a:endParaRPr>
          </a:p>
        </p:txBody>
      </p:sp>
    </p:spTree>
    <p:extLst>
      <p:ext uri="{BB962C8B-B14F-4D97-AF65-F5344CB8AC3E}">
        <p14:creationId xmlns:p14="http://schemas.microsoft.com/office/powerpoint/2010/main" val="891408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1815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70000" lnSpcReduction="20000"/>
          </a:bodyPr>
          <a:lstStyle/>
          <a:p>
            <a:r>
              <a:rPr lang="en-US" dirty="0"/>
              <a:t>Physician &amp; Other Supplier Payments</a:t>
            </a:r>
          </a:p>
          <a:p>
            <a:pPr lvl="1"/>
            <a:r>
              <a:rPr lang="en-US" dirty="0">
                <a:hlinkClick r:id="rId3"/>
              </a:rPr>
              <a:t>https://www.cms.gov/Research-Statistics-Data-and-Systems/Statistics-Trends-and-Reports/Medicare-Provider-Charge-Data/Physician-and-Other-Supplier2017</a:t>
            </a:r>
            <a:endParaRPr lang="en-US" dirty="0"/>
          </a:p>
          <a:p>
            <a:pPr lvl="1"/>
            <a:r>
              <a:rPr lang="en-US" dirty="0"/>
              <a:t>You want Detailed Data</a:t>
            </a:r>
          </a:p>
          <a:p>
            <a:r>
              <a:rPr lang="en-US" dirty="0"/>
              <a:t>Hospital Outpatient</a:t>
            </a:r>
          </a:p>
          <a:p>
            <a:pPr lvl="1"/>
            <a:r>
              <a:rPr lang="en-US" dirty="0">
                <a:hlinkClick r:id="rId4"/>
              </a:rPr>
              <a:t>https://www.cms.gov/Research-Statistics-Data-and-Systems/Statistics-Trends-and-Reports/Medicare-Provider-Charge-Data/Outpatient</a:t>
            </a:r>
            <a:endParaRPr lang="en-US" dirty="0"/>
          </a:p>
          <a:p>
            <a:pPr lvl="1"/>
            <a:r>
              <a:rPr lang="en-US" dirty="0"/>
              <a:t>Detailed Data</a:t>
            </a:r>
          </a:p>
          <a:p>
            <a:r>
              <a:rPr lang="en-US" dirty="0"/>
              <a:t>APC to CPT/HCPCS crosswalk</a:t>
            </a:r>
          </a:p>
          <a:p>
            <a:pPr lvl="1"/>
            <a:r>
              <a:rPr lang="en-US" dirty="0">
                <a:hlinkClick r:id="rId5"/>
              </a:rPr>
              <a:t>https://www.cms.gov/Medicare/Medicare-Fee-for-Service-Payment/HospitalOutpatientPPS/Addendum-A-and-Addendum-B-Updates</a:t>
            </a:r>
            <a:endParaRPr lang="en-US" dirty="0"/>
          </a:p>
          <a:p>
            <a:pPr lvl="1"/>
            <a:r>
              <a:rPr lang="en-US" dirty="0"/>
              <a:t>Addendum B – January 2020 (correction files aren’t necessary)</a:t>
            </a:r>
          </a:p>
          <a:p>
            <a:r>
              <a:rPr lang="en-US" dirty="0"/>
              <a:t>Zip Code to CBSA</a:t>
            </a:r>
          </a:p>
          <a:p>
            <a:pPr lvl="1"/>
            <a:r>
              <a:rPr lang="en-US" dirty="0">
                <a:hlinkClick r:id="rId6"/>
              </a:rPr>
              <a:t>https://www.huduser.gov/portal/datasets/usps_crosswalk.html</a:t>
            </a:r>
            <a:endParaRPr lang="en-US" dirty="0"/>
          </a:p>
          <a:p>
            <a:r>
              <a:rPr lang="en-US" dirty="0"/>
              <a:t>Other</a:t>
            </a:r>
          </a:p>
          <a:p>
            <a:pPr lvl="1"/>
            <a:r>
              <a:rPr lang="en-US" dirty="0"/>
              <a:t>Data.CMS.gov</a:t>
            </a:r>
          </a:p>
          <a:p>
            <a:endParaRPr lang="en-US" dirty="0"/>
          </a:p>
        </p:txBody>
      </p:sp>
    </p:spTree>
    <p:extLst>
      <p:ext uri="{BB962C8B-B14F-4D97-AF65-F5344CB8AC3E}">
        <p14:creationId xmlns:p14="http://schemas.microsoft.com/office/powerpoint/2010/main" val="376008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Healthcare Bluebook</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Protect Patients by Exposing the Truth and Empowering Choice</a:t>
            </a:r>
          </a:p>
          <a:p>
            <a:r>
              <a:rPr lang="en-US" dirty="0"/>
              <a:t>Healthcare Price and Quality Transparency</a:t>
            </a:r>
          </a:p>
          <a:p>
            <a:r>
              <a:rPr lang="en-US" dirty="0"/>
              <a:t>Download the free app!</a:t>
            </a:r>
          </a:p>
        </p:txBody>
      </p:sp>
      <p:pic>
        <p:nvPicPr>
          <p:cNvPr id="5" name="Picture 4">
            <a:extLst>
              <a:ext uri="{FF2B5EF4-FFF2-40B4-BE49-F238E27FC236}">
                <a16:creationId xmlns:a16="http://schemas.microsoft.com/office/drawing/2014/main" id="{5AA7FA34-6DE7-42D5-9E70-437ED09893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311" y="3720472"/>
            <a:ext cx="4326142" cy="2485565"/>
          </a:xfrm>
          <a:prstGeom prst="rect">
            <a:avLst/>
          </a:prstGeom>
        </p:spPr>
      </p:pic>
      <p:pic>
        <p:nvPicPr>
          <p:cNvPr id="8" name="Picture 7">
            <a:extLst>
              <a:ext uri="{FF2B5EF4-FFF2-40B4-BE49-F238E27FC236}">
                <a16:creationId xmlns:a16="http://schemas.microsoft.com/office/drawing/2014/main" id="{83EBC7FE-D3F4-4C02-BB15-927E69BA8888}"/>
              </a:ext>
            </a:extLst>
          </p:cNvPr>
          <p:cNvPicPr>
            <a:picLocks noChangeAspect="1"/>
          </p:cNvPicPr>
          <p:nvPr/>
        </p:nvPicPr>
        <p:blipFill>
          <a:blip r:embed="rId4"/>
          <a:stretch>
            <a:fillRect/>
          </a:stretch>
        </p:blipFill>
        <p:spPr>
          <a:xfrm>
            <a:off x="6437345" y="2982023"/>
            <a:ext cx="2330735" cy="3328289"/>
          </a:xfrm>
          <a:prstGeom prst="rect">
            <a:avLst/>
          </a:prstGeom>
        </p:spPr>
      </p:pic>
      <p:pic>
        <p:nvPicPr>
          <p:cNvPr id="9" name="C3B27CD36647694EB7F4120C1572D4FD@healthcarebluebook.com" descr="C3B27CD36647694EB7F4120C1572D4FD@healthcarebluebook">
            <a:extLst>
              <a:ext uri="{FF2B5EF4-FFF2-40B4-BE49-F238E27FC236}">
                <a16:creationId xmlns:a16="http://schemas.microsoft.com/office/drawing/2014/main" id="{0D7BE236-D051-4362-92CC-5088F0FBAED5}"/>
              </a:ext>
            </a:extLst>
          </p:cNvPr>
          <p:cNvPicPr/>
          <p:nvPr/>
        </p:nvPicPr>
        <p:blipFill rotWithShape="1">
          <a:blip r:embed="rId5" cstate="print">
            <a:extLst>
              <a:ext uri="{28A0092B-C50C-407E-A947-70E740481C1C}">
                <a14:useLocalDpi xmlns:a14="http://schemas.microsoft.com/office/drawing/2010/main" val="0"/>
              </a:ext>
            </a:extLst>
          </a:blip>
          <a:srcRect b="8902"/>
          <a:stretch/>
        </p:blipFill>
        <p:spPr bwMode="auto">
          <a:xfrm>
            <a:off x="7003631" y="3617220"/>
            <a:ext cx="1198602" cy="205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63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Medicare Provider Charge Data </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88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What is Medicare?</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Bill passed in 1965</a:t>
            </a:r>
          </a:p>
          <a:p>
            <a:pPr lvl="1"/>
            <a:r>
              <a:rPr lang="en-US" dirty="0"/>
              <a:t>All Americans over 65 would have access to health insurance</a:t>
            </a:r>
          </a:p>
          <a:p>
            <a:r>
              <a:rPr lang="en-US" dirty="0"/>
              <a:t>Part A – Inpatient Hospitalization</a:t>
            </a:r>
          </a:p>
          <a:p>
            <a:r>
              <a:rPr lang="en-US" dirty="0"/>
              <a:t>Part B – Outpatient Services</a:t>
            </a:r>
          </a:p>
          <a:p>
            <a:r>
              <a:rPr lang="en-US" dirty="0"/>
              <a:t>Part C – Medicare Advantage (1997)</a:t>
            </a:r>
          </a:p>
          <a:p>
            <a:r>
              <a:rPr lang="en-US" dirty="0"/>
              <a:t>Part D – Prescription Drug Coverage (2003)</a:t>
            </a:r>
          </a:p>
          <a:p>
            <a:r>
              <a:rPr lang="en-US" dirty="0"/>
              <a:t>Currently ~15% of US Federal Budget</a:t>
            </a:r>
          </a:p>
        </p:txBody>
      </p:sp>
    </p:spTree>
    <p:extLst>
      <p:ext uri="{BB962C8B-B14F-4D97-AF65-F5344CB8AC3E}">
        <p14:creationId xmlns:p14="http://schemas.microsoft.com/office/powerpoint/2010/main" val="29842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History of Open Data</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1977 – HEW (predecessor to CMS) published list of all physicians and groups who were paid more than $100K in total fees</a:t>
            </a:r>
          </a:p>
          <a:p>
            <a:r>
              <a:rPr lang="en-US" dirty="0"/>
              <a:t>1979 - American Medical Association (AMA) sued and stopped release of any more data on the grounds that it revealed physician salaries</a:t>
            </a:r>
          </a:p>
          <a:p>
            <a:r>
              <a:rPr lang="en-US" dirty="0"/>
              <a:t>1980-2010 – nothing happens</a:t>
            </a:r>
          </a:p>
        </p:txBody>
      </p:sp>
    </p:spTree>
    <p:extLst>
      <p:ext uri="{BB962C8B-B14F-4D97-AF65-F5344CB8AC3E}">
        <p14:creationId xmlns:p14="http://schemas.microsoft.com/office/powerpoint/2010/main" val="131469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History of Open Data</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2011 - FOIA filed (by Fred Trotter) to release doctor referral dataset (eventually called </a:t>
            </a:r>
            <a:r>
              <a:rPr lang="en-US" dirty="0" err="1"/>
              <a:t>DocGraph</a:t>
            </a:r>
            <a:r>
              <a:rPr lang="en-US" dirty="0"/>
              <a:t>/Hop Teaming)</a:t>
            </a:r>
          </a:p>
          <a:p>
            <a:pPr lvl="1"/>
            <a:r>
              <a:rPr lang="en-US" dirty="0"/>
              <a:t>Avoided injunction since didn’t reveal physician salaries</a:t>
            </a:r>
          </a:p>
          <a:p>
            <a:r>
              <a:rPr lang="en-US" dirty="0"/>
              <a:t>2013 – President signs Executive Order</a:t>
            </a:r>
          </a:p>
          <a:p>
            <a:pPr lvl="1"/>
            <a:r>
              <a:rPr lang="en-US" dirty="0"/>
              <a:t>“data generated by the government be made available in open, machine-readable formats”</a:t>
            </a:r>
          </a:p>
          <a:p>
            <a:pPr lvl="1"/>
            <a:r>
              <a:rPr lang="en-US" dirty="0"/>
              <a:t>Data.gov</a:t>
            </a:r>
          </a:p>
          <a:p>
            <a:r>
              <a:rPr lang="en-US" dirty="0"/>
              <a:t>2013 – Wall Street Journal sues to dissolve 1979 injunction</a:t>
            </a:r>
          </a:p>
          <a:p>
            <a:r>
              <a:rPr lang="en-US" dirty="0"/>
              <a:t>2014 – Provider Utilization Data File released</a:t>
            </a:r>
          </a:p>
        </p:txBody>
      </p:sp>
    </p:spTree>
    <p:extLst>
      <p:ext uri="{BB962C8B-B14F-4D97-AF65-F5344CB8AC3E}">
        <p14:creationId xmlns:p14="http://schemas.microsoft.com/office/powerpoint/2010/main" val="354777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a:xfrm>
            <a:off x="439738" y="1865286"/>
            <a:ext cx="4132262" cy="3121384"/>
          </a:xfrm>
        </p:spPr>
        <p:txBody>
          <a:bodyPr/>
          <a:lstStyle/>
          <a:p>
            <a:r>
              <a:rPr lang="en-US" b="0" dirty="0"/>
              <a:t>Provider Utilization and Payment Data: Physician and Other Supplier</a:t>
            </a:r>
            <a:endParaRPr lang="en-US" dirty="0"/>
          </a:p>
        </p:txBody>
      </p:sp>
    </p:spTree>
    <p:extLst>
      <p:ext uri="{BB962C8B-B14F-4D97-AF65-F5344CB8AC3E}">
        <p14:creationId xmlns:p14="http://schemas.microsoft.com/office/powerpoint/2010/main" val="3953173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3F2173C-3E52-DE45-8DD8-C9849E060C67}" vid="{0BBA8EE7-7223-464A-8AB5-9308B6B25F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1030</TotalTime>
  <Words>1978</Words>
  <Application>Microsoft Office PowerPoint</Application>
  <PresentationFormat>Widescreen</PresentationFormat>
  <Paragraphs>284</Paragraphs>
  <Slides>35</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Courier New</vt:lpstr>
      <vt:lpstr>Office Theme</vt:lpstr>
      <vt:lpstr>Medicare Payments </vt:lpstr>
      <vt:lpstr>PowerPoint Presentation</vt:lpstr>
      <vt:lpstr>My Background</vt:lpstr>
      <vt:lpstr>Healthcare Bluebook</vt:lpstr>
      <vt:lpstr>Medicare Provider Charge Data </vt:lpstr>
      <vt:lpstr>What is Medicare?</vt:lpstr>
      <vt:lpstr>History of Open Data</vt:lpstr>
      <vt:lpstr>History of Open Data</vt:lpstr>
      <vt:lpstr>Provider Utilization and Payment Data: Physician and Other Supplier</vt:lpstr>
      <vt:lpstr>Provider Utilization File</vt:lpstr>
      <vt:lpstr>IDs</vt:lpstr>
      <vt:lpstr>Measures</vt:lpstr>
      <vt:lpstr>Measures (cont)</vt:lpstr>
      <vt:lpstr>Entity Type</vt:lpstr>
      <vt:lpstr>Entity Type (cont)</vt:lpstr>
      <vt:lpstr>Place of Service</vt:lpstr>
      <vt:lpstr>How to handle this</vt:lpstr>
      <vt:lpstr>Formatting Tips</vt:lpstr>
      <vt:lpstr>Caveats and Limitations</vt:lpstr>
      <vt:lpstr>Provider Utilization and Payment Data: Hospital Outpatient</vt:lpstr>
      <vt:lpstr>Hospital Outpatient Payments</vt:lpstr>
      <vt:lpstr>IDs</vt:lpstr>
      <vt:lpstr>Measures</vt:lpstr>
      <vt:lpstr>Other Useful Datasets</vt:lpstr>
      <vt:lpstr>APC to CPT Crosswalk</vt:lpstr>
      <vt:lpstr>CBSA</vt:lpstr>
      <vt:lpstr>Data.cms.gov</vt:lpstr>
      <vt:lpstr>Goals</vt:lpstr>
      <vt:lpstr>Goals Option 1</vt:lpstr>
      <vt:lpstr>Option 1 Stretch Goals</vt:lpstr>
      <vt:lpstr>Goals Option 2</vt:lpstr>
      <vt:lpstr>Option 2 Stretch Goals</vt:lpstr>
      <vt:lpstr>PowerPoint Presentation</vt:lpstr>
      <vt:lpstr>Appendix</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Pickett</dc:creator>
  <cp:lastModifiedBy>Mikil Taylor</cp:lastModifiedBy>
  <cp:revision>73</cp:revision>
  <cp:lastPrinted>2018-09-18T16:17:05Z</cp:lastPrinted>
  <dcterms:created xsi:type="dcterms:W3CDTF">2019-01-22T14:32:57Z</dcterms:created>
  <dcterms:modified xsi:type="dcterms:W3CDTF">2020-04-24T01:00:35Z</dcterms:modified>
</cp:coreProperties>
</file>